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14" r:id="rId16"/>
    <p:sldId id="315" r:id="rId17"/>
    <p:sldId id="308" r:id="rId18"/>
    <p:sldId id="313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6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99"/>
    <a:srgbClr val="DCE6F2"/>
    <a:srgbClr val="FF5050"/>
    <a:srgbClr val="FF9999"/>
    <a:srgbClr val="FFFFF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98" autoAdjust="0"/>
    <p:restoredTop sz="94660"/>
  </p:normalViewPr>
  <p:slideViewPr>
    <p:cSldViewPr>
      <p:cViewPr>
        <p:scale>
          <a:sx n="70" d="100"/>
          <a:sy n="70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A1EAE-85A0-4868-BE91-9C19EE54DD05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DB01F-9DAB-4C3D-A3D1-29FDBA08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D9A48-98A9-4D63-8D2D-661280026D1A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3FB3-1F73-4A7B-9F46-D44F542C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6F339982-215F-4410-AA98-21BD0DA0F74C}" type="slidenum">
              <a:rPr lang="en-GB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18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10A622-714A-44B0-B143-0850ADB8A04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761600" y="170821"/>
            <a:ext cx="3334801" cy="44573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3FB3-1F73-4A7B-9F46-D44F542C748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80" y="4857760"/>
            <a:ext cx="8429652" cy="214314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14554"/>
            <a:ext cx="8429652" cy="214314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715436" cy="2428891"/>
          </a:xfr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Публичная декларация целей и задач министерства здравоохранения Саратовской области на 2016 год</a:t>
            </a:r>
            <a:endParaRPr lang="ru-RU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6215082"/>
            <a:ext cx="2543148" cy="50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Саратов 2016 год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00042"/>
            <a:ext cx="37147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Правительство Саратовской области</a:t>
            </a:r>
            <a:endParaRPr lang="ru-RU" sz="2000" b="1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2" name="Picture 2" descr="http://www.saratov.gov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8581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857364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6. Оптимизация информационного обмена и развитие электронного документооборота в медицинских организациях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14620"/>
            <a:ext cx="8572560" cy="1154162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Совершенствование организации работы регистратуры, внедрение  регламентов работы и  информационных технологий в работу регистратуры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Внедрение электронной медицинской карты в медицинских организациях Саратовской области, оказывающих первичную медико-санитарную помощь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5720" y="4286256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7. Совершенствование механизмов лекарственного обеспечения медицинских организаций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000636"/>
            <a:ext cx="8715436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Внедрение  моделей лекарственного страхования в </a:t>
            </a:r>
            <a:r>
              <a:rPr lang="ru-RU" sz="1600" b="1" dirty="0" err="1" smtClean="0">
                <a:latin typeface="Tahoma" pitchFamily="34" charset="0"/>
                <a:cs typeface="Tahoma" pitchFamily="34" charset="0"/>
              </a:rPr>
              <a:t>пилотных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учреждениях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857364"/>
            <a:ext cx="8643998" cy="42862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8. Оценка эффективности деятельности медицинских организаций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8715436" cy="2354491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Внедрение критериев эффективности деятельности медицинских организаций, оказывающих первичную медико-санитарную помощь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  <a:cs typeface="Tahoma" pitchFamily="34" charset="0"/>
              </a:rPr>
              <a:t>Рейтингование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 деятельности медицинских организаций, оказывающих первичную медико-санитарную помощь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latin typeface="Tahoma" pitchFamily="34" charset="0"/>
                <a:cs typeface="Tahoma" pitchFamily="34" charset="0"/>
              </a:rPr>
              <a:t>Рейтингование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врачей, оказывающих первичную медико-санитарную помощь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Мониторинг сети медицинских организаций, оказывающих первичную медико-санитарную помощь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714488"/>
            <a:ext cx="8643998" cy="1071570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9. Мониторинг выполнения Плана мероприятий, направленных на развитие первичной медико-санитарной помощи в Саратовской области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143248"/>
            <a:ext cx="8715436" cy="1477328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Подготовка доклада в Министерство здравоохранения Российской Федерации о выполнении Плана мероприятий, направленных на развитие первичной медико-санитарной помощи на территории области - ежегодно, в первом квартале года, следующего за отчетным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071678"/>
            <a:ext cx="8086724" cy="271464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3399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Обеспечение населения Саратовской области лекарственными препаратами и медицинскими изделиями</a:t>
            </a:r>
            <a:endParaRPr kumimoji="0" lang="ru-RU" sz="39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5643570" cy="21431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5214950"/>
            <a:ext cx="5643570" cy="21431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428604"/>
            <a:ext cx="7643866" cy="121444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8925" y="179388"/>
          <a:ext cx="790575" cy="1371600"/>
        </p:xfrm>
        <a:graphic>
          <a:graphicData uri="http://schemas.openxmlformats.org/presentationml/2006/ole">
            <p:oleObj spid="_x0000_s53250" r:id="rId3" imgW="914400" imgH="914400" progId="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428604"/>
            <a:ext cx="7786742" cy="1071569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Нормативная документация, регламентирующая оказание гражданам медицинской помощи и лекарственное обеспечение</a:t>
            </a:r>
            <a:r>
              <a:rPr lang="ru-RU" sz="23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endParaRPr lang="ru-RU" sz="2300" b="1" dirty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000241"/>
            <a:ext cx="8715436" cy="4739759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 Федеральный закон от 24.11.2011 года № 323-ФЗ «Об основах охраны здоровья граждан в Российской Федерации»,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 Федеральный закон от 29.11.2010 года №326-ФЗ «Об обязательном медицинском страховании в Российской Федерации»,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 Федеральный закон от 17.07.1999 года № 178-ФЗ «О государственной социальной помощи»,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 Постановление Правительства Российской Федерации от 19.12.2015  года № 1382 «О Программе государственных гарантий бесплатного оказания гражданам медицинской помощи на 2016 год»,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Постановление Правительства Саратовской области от 25 декабря 2015 года № 654-П «О территориальной программе государственных гарантий бесплатного оказания гражданам медицинской помощи в Саратовской области на 2016 год»,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 Постановление Правительства Российской Федерации от 30 июля 1994  года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№</a:t>
            </a: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 890 «О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0" y="1124744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01156" cy="1053330"/>
          </a:xfrm>
          <a:solidFill>
            <a:srgbClr val="003399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Мероприятия по лекарственному обеспечению, реализуемые  за счет средств федерального бюджета         </a:t>
            </a:r>
            <a:endParaRPr lang="ru-RU" sz="23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12776"/>
            <a:ext cx="8786874" cy="3524042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оказание отдельным категориям граждан государственной социальной помощи по обеспечению лекарственными препаратами, изделиями медицинского назначения, а также специализированными продуктами лечебного питания для детей-инвалидов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осуществление  отдельных полномочий в области обеспечения лекарственными препаратами, а также специализированными продуктами лечебного питания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обеспечение  лекарственными препаратами больных  гемофилией, муковисцидозом, гипофизарным нанизмом, болезнью Гоше, злокачественными новообразованиями лимфоидной, кроветворной и родственных им тканей, рассеянным склерозом, лиц после трансплантации органов и (или) тканей</a:t>
            </a:r>
            <a:endParaRPr lang="ru-RU" sz="1600" i="1" dirty="0" smtClean="0">
              <a:latin typeface="+mj-lt"/>
              <a:cs typeface="Tahoma" pitchFamily="34" charset="0"/>
            </a:endParaRP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осуществление отдельных полномочий в области лекарственного обеспечения населения закрытых административно-территориальных образований, обслуживаемых федеральными государственными бюджетными учреждениями здравоохранения, находящимися в ведении Федерального медико-биологического агентства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7" descr="I:\Рыбалко Алена\Стратегического планирования, ЦП, МНП и МЗ\Презентации\Картинки 1\tabletki.jpg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t="78126"/>
          <a:stretch>
            <a:fillRect/>
          </a:stretch>
        </p:blipFill>
        <p:spPr bwMode="auto">
          <a:xfrm>
            <a:off x="3000364" y="6357958"/>
            <a:ext cx="3048000" cy="500042"/>
          </a:xfrm>
          <a:prstGeom prst="rect">
            <a:avLst/>
          </a:prstGeom>
          <a:noFill/>
        </p:spPr>
      </p:pic>
      <p:pic>
        <p:nvPicPr>
          <p:cNvPr id="6" name="Picture 7" descr="I:\Рыбалко Алена\Стратегического планирования, ЦП, МНП и МЗ\Презентации\Картинки 1\tabletki.jpg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b="78126"/>
          <a:stretch>
            <a:fillRect/>
          </a:stretch>
        </p:blipFill>
        <p:spPr bwMode="auto">
          <a:xfrm rot="10800000">
            <a:off x="6000760" y="6357958"/>
            <a:ext cx="3143240" cy="500042"/>
          </a:xfrm>
          <a:prstGeom prst="rect">
            <a:avLst/>
          </a:prstGeom>
          <a:noFill/>
        </p:spPr>
      </p:pic>
      <p:pic>
        <p:nvPicPr>
          <p:cNvPr id="7" name="Picture 7" descr="I:\Рыбалко Алена\Стратегического планирования, ЦП, МНП и МЗ\Презентации\Картинки 1\tabletki.jpg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b="78788"/>
          <a:stretch>
            <a:fillRect/>
          </a:stretch>
        </p:blipFill>
        <p:spPr bwMode="auto">
          <a:xfrm rot="10800000">
            <a:off x="0" y="6357958"/>
            <a:ext cx="3048000" cy="5000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286520"/>
            <a:ext cx="9144000" cy="71438"/>
          </a:xfrm>
          <a:prstGeom prst="rect">
            <a:avLst/>
          </a:prstGeom>
          <a:solidFill>
            <a:srgbClr val="00339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5085184"/>
          <a:ext cx="8786874" cy="741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909337"/>
                <a:gridCol w="976319"/>
                <a:gridCol w="901218"/>
              </a:tblGrid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Удовлетворение потребности отдельных категорий граждан в необходимых лекарственных препаратах для медицинского применения, </a:t>
                      </a:r>
                      <a:r>
                        <a:rPr lang="ru-RU" sz="1300" b="1" u="none" kern="12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обеспечение которыми осуществляется за счет средств федерального бюджета (процент)</a:t>
                      </a:r>
                      <a:endParaRPr lang="ru-RU" sz="1300" b="1" u="none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95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98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80" y="836712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44" y="71414"/>
            <a:ext cx="8858312" cy="785818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Мероприятия по лекарственному обеспечению, реализуемые  за счет средств областного бюджета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44019"/>
            <a:ext cx="8858312" cy="4401205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обеспечение лекарственными препаратами  больных в соответствии с постановлением Правительства Российской Федерации от 30 июля 1994 года № 890 «О государственной поддержке развития медицинской промышленности и улучшения обеспечения населения и учреждений здравоохранения лекарственными средствами и изделиями медицинского назначения»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 обеспечение лекарственными препаратами больных в соответствии с Законом Саратовской области «О мерах социальной поддержки многодетных семей в Саратовской области»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 обеспечение современными лекарственными препаратами амбулаторных больных, страдающих психическими и наркологическими расстройствами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 обеспечение лекарственными препаратами для купирования боли амбулаторных онкологических больных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 обеспечение </a:t>
            </a:r>
            <a:r>
              <a:rPr lang="ru-RU" sz="1500" dirty="0" err="1" smtClean="0">
                <a:latin typeface="Tahoma" pitchFamily="34" charset="0"/>
                <a:cs typeface="Tahoma" pitchFamily="34" charset="0"/>
              </a:rPr>
              <a:t>сахароснижающими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 лекарственными средствами, средствами введения инсулина, средствами самоконтроля больных сахарным диабетом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 обеспечение лекарственными препаратами граждан, страдающих заболеваниями, включенными в перечень </a:t>
            </a:r>
            <a:r>
              <a:rPr lang="ru-RU" sz="1500" dirty="0" err="1" smtClean="0">
                <a:latin typeface="Tahoma" pitchFamily="34" charset="0"/>
                <a:cs typeface="Tahoma" pitchFamily="34" charset="0"/>
              </a:rPr>
              <a:t>жизнеугрожающих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 и хронических прогрессирующих редких (</a:t>
            </a:r>
            <a:r>
              <a:rPr lang="ru-RU" sz="1500" dirty="0" err="1" smtClean="0">
                <a:latin typeface="Tahoma" pitchFamily="34" charset="0"/>
                <a:cs typeface="Tahoma" pitchFamily="34" charset="0"/>
              </a:rPr>
              <a:t>орфанных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) заболеваний, приводящих к сокращению продолжительности жизни гражданина или их инвалидности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7" descr="I:\Рыбалко Алена\Стратегического планирования, ЦП, МНП и МЗ\Презентации\Картинки 1\tabletki.jpg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t="81251"/>
          <a:stretch>
            <a:fillRect/>
          </a:stretch>
        </p:blipFill>
        <p:spPr bwMode="auto">
          <a:xfrm>
            <a:off x="3000364" y="6429396"/>
            <a:ext cx="3048000" cy="428604"/>
          </a:xfrm>
          <a:prstGeom prst="rect">
            <a:avLst/>
          </a:prstGeom>
          <a:noFill/>
        </p:spPr>
      </p:pic>
      <p:pic>
        <p:nvPicPr>
          <p:cNvPr id="7" name="Picture 7" descr="I:\Рыбалко Алена\Стратегического планирования, ЦП, МНП и МЗ\Презентации\Картинки 1\tabletki.jpg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b="81251"/>
          <a:stretch>
            <a:fillRect/>
          </a:stretch>
        </p:blipFill>
        <p:spPr bwMode="auto">
          <a:xfrm rot="10800000">
            <a:off x="6000760" y="6429396"/>
            <a:ext cx="3143240" cy="428604"/>
          </a:xfrm>
          <a:prstGeom prst="rect">
            <a:avLst/>
          </a:prstGeom>
          <a:noFill/>
        </p:spPr>
      </p:pic>
      <p:pic>
        <p:nvPicPr>
          <p:cNvPr id="8" name="Picture 7" descr="I:\Рыбалко Алена\Стратегического планирования, ЦП, МНП и МЗ\Презентации\Картинки 1\tabletki.jpg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b="81818"/>
          <a:stretch>
            <a:fillRect/>
          </a:stretch>
        </p:blipFill>
        <p:spPr bwMode="auto">
          <a:xfrm rot="10800000">
            <a:off x="0" y="6429396"/>
            <a:ext cx="3048000" cy="4286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357958"/>
            <a:ext cx="9144000" cy="71438"/>
          </a:xfrm>
          <a:prstGeom prst="rect">
            <a:avLst/>
          </a:prstGeom>
          <a:solidFill>
            <a:srgbClr val="00339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8" y="5497408"/>
          <a:ext cx="900115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194"/>
                <a:gridCol w="804982"/>
                <a:gridCol w="804980"/>
              </a:tblGrid>
              <a:tr h="336450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b="1" u="none" kern="12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Удовлетворение потребности отдельных категорий граждан в необходимых лекарственных препаратах для медицинского применения, обеспечение которыми осуществляется за счет средств бюджета Саратовской области (процент)</a:t>
                      </a:r>
                      <a:endParaRPr lang="ru-RU" sz="1300" b="1" u="none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8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95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97,5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500042"/>
            <a:ext cx="7429552" cy="1071570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8925" y="179388"/>
          <a:ext cx="790575" cy="1371600"/>
        </p:xfrm>
        <a:graphic>
          <a:graphicData uri="http://schemas.openxmlformats.org/presentationml/2006/ole">
            <p:oleObj spid="_x0000_s55298" r:id="rId3" imgW="914400" imgH="914400" progId="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357290" y="642918"/>
            <a:ext cx="7500938" cy="7667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Бесплатное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лекарственное обеспечение граждан гарантируется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:</a:t>
            </a:r>
            <a:endParaRPr lang="ru-RU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14313" y="2428875"/>
            <a:ext cx="8358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285992"/>
            <a:ext cx="8715436" cy="2554545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 при стационарном лечении;</a:t>
            </a:r>
          </a:p>
          <a:p>
            <a:endParaRPr lang="ru-RU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 при лечении в дневном стационаре;</a:t>
            </a:r>
          </a:p>
          <a:p>
            <a:endParaRPr lang="ru-RU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при амбулаторном лечении льготных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категорий граждан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85852" y="714356"/>
            <a:ext cx="7643866" cy="1071570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214313"/>
            <a:ext cx="77152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70C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87400" y="3098800"/>
            <a:ext cx="7559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857875"/>
            <a:ext cx="1428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85750" y="428625"/>
          <a:ext cx="790575" cy="1371600"/>
        </p:xfrm>
        <a:graphic>
          <a:graphicData uri="http://schemas.openxmlformats.org/presentationml/2006/ole">
            <p:oleObj spid="_x0000_s60418" r:id="rId5" imgW="914400" imgH="914400" progId="">
              <p:embed/>
            </p:oleObj>
          </a:graphicData>
        </a:graphic>
      </p:graphicFrame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285852" y="857232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Предложения по изменению нормативно-правовых  документов</a:t>
            </a:r>
            <a:endParaRPr lang="ru-RU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 flipV="1">
            <a:off x="571500" y="1857375"/>
            <a:ext cx="8001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endParaRPr lang="ru-RU" sz="1400" b="1"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sz="1400" b="1">
                <a:latin typeface="Times New Roman CYR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071563" y="642938"/>
            <a:ext cx="757237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0850" algn="l"/>
              </a:tabLst>
            </a:pP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143116"/>
            <a:ext cx="8715436" cy="4170372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Основные из них:</a:t>
            </a:r>
          </a:p>
          <a:p>
            <a:pPr>
              <a:tabLst>
                <a:tab pos="450850" algn="l"/>
              </a:tabLst>
            </a:pP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algn="just" eaLnBrk="0" hangingPunct="0">
              <a:tabLst>
                <a:tab pos="450850" algn="l"/>
              </a:tabLst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1. Разработка Перечня лекарственных препаратов, для обеспечения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граждан в соответствии с постановлением Правительства Российской Федерации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от 30.07.1994 г.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№ 890.</a:t>
            </a:r>
          </a:p>
          <a:p>
            <a:pPr algn="just" eaLnBrk="0" hangingPunct="0">
              <a:tabLst>
                <a:tab pos="450850" algn="l"/>
              </a:tabLst>
            </a:pPr>
            <a:endParaRPr lang="ru-RU" sz="2000" b="1" dirty="0" smtClean="0">
              <a:latin typeface="Tahoma" pitchFamily="34" charset="0"/>
              <a:cs typeface="Tahoma" pitchFamily="34" charset="0"/>
            </a:endParaRPr>
          </a:p>
          <a:p>
            <a:pPr algn="just" eaLnBrk="0" hangingPunct="0">
              <a:tabLst>
                <a:tab pos="450850" algn="l"/>
              </a:tabLst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2. Финансирование лекарственного обеспечения больных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орфанными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заболеваниями за счет средств федерального бюджета.</a:t>
            </a:r>
          </a:p>
          <a:p>
            <a:pPr algn="just" eaLnBrk="0" hangingPunct="0">
              <a:tabLst>
                <a:tab pos="450850" algn="l"/>
              </a:tabLst>
            </a:pPr>
            <a:endParaRPr lang="ru-RU" sz="2000" b="1" dirty="0" smtClean="0">
              <a:latin typeface="Tahoma" pitchFamily="34" charset="0"/>
              <a:cs typeface="Tahoma" pitchFamily="34" charset="0"/>
            </a:endParaRPr>
          </a:p>
          <a:p>
            <a:pPr algn="just" eaLnBrk="0" hangingPunct="0">
              <a:tabLst>
                <a:tab pos="450850" algn="l"/>
              </a:tabLst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3. Утверждение перечня лекарственных препаратов,  закупка которых может осуществляться по торговым наименованиям.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</a:pPr>
            <a:endParaRPr lang="ru-RU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5643570" cy="21431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5214950"/>
            <a:ext cx="5786446" cy="21431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086724" cy="2714644"/>
          </a:xfrm>
          <a:solidFill>
            <a:schemeClr val="bg1"/>
          </a:solidFill>
          <a:ln w="57150" cmpd="thickThin"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Аккредитация специалистов </a:t>
            </a:r>
            <a:br>
              <a:rPr lang="ru-RU" sz="39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9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(совершенствование системы допуска к профессиональной деятельности)</a:t>
            </a:r>
            <a:endParaRPr lang="ru-RU" sz="39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80" y="1500174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314"/>
            <a:ext cx="8858312" cy="128586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20" y="1785926"/>
            <a:ext cx="8643998" cy="1000132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Совершенствование первичной медико-санитарной помощи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2857496"/>
            <a:ext cx="8572560" cy="1071570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 населения Саратовской области лекарственными препаратами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 медицинскими изделиями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5214950"/>
            <a:ext cx="8501122" cy="1000132"/>
          </a:xfrm>
          <a:prstGeom prst="round2DiagRect">
            <a:avLst>
              <a:gd name="adj1" fmla="val 43949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Совершенствование медицинской помощи матери и ребёнку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29396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86520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85728"/>
            <a:ext cx="9001156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Приоритетные направления деятельности министерства здравоохранения Саратовской области на 2016 год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57158" y="4000504"/>
            <a:ext cx="8501122" cy="1143008"/>
          </a:xfrm>
          <a:prstGeom prst="round2DiagRect">
            <a:avLst>
              <a:gd name="adj1" fmla="val 43949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Аккредитация специалистов (совершенствование системы допуска к профессиональной деятельности)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142852"/>
            <a:ext cx="8258204" cy="582594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НОРМАТИВНО-ПРАВОВОЕ РЕГУЛИРОВАНИЕ </a:t>
            </a:r>
            <a:b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АККРЕДИТАЦИИ СПЕЦИАЛИСТОВ</a:t>
            </a:r>
            <a:endParaRPr lang="ru-RU" sz="1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785794"/>
            <a:ext cx="8643998" cy="714380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Федеральный закон от 21.11.2011 № 323-ФЗ «Об основах охраны здоровья граждан в Российской Федерации» (с изменениями, внесенными Федеральным законом от 29.12.2015 № 389) регламентируют, что: </a:t>
            </a:r>
            <a:endParaRPr lang="ru-RU" sz="16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3"/>
            <a:ext cx="8786874" cy="4708981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осуществляется поэтапный переход к процедуре аккредитации специалиста. Сроки и этапы указанного перехода в отношении отдельных категорий лиц, имеющих медицинское, фармацевтическое или иное образование, определяются Минздравом России (ст.100);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аккредитация специалиста проводится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аккредитационными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комиссиями (ст.69);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аккредитационные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комиссии формируются Минздравом России по представлению некоммерческих профессиональных сообществ (ст.69);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Нормативно-правовое регулирование процедуры аккредитации специалистов Минздравом России включает ведомственные нормативные правовые акты: 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Приказ Минздрава России от 25 февраля 2016 г. № 127н «Об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специалистов» (направлен на государственную регистрацию); </a:t>
            </a:r>
          </a:p>
          <a:p>
            <a:pPr lvl="4"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Приказ Минздрава России «Об утверждении положения об аккредитации специалиста (проходит общественное обсуждение в соответствии с процедурой оценки регулирующего воздействия); </a:t>
            </a:r>
          </a:p>
          <a:p>
            <a:pPr lvl="4"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Приказ Минздрава России «Об утверждении формы и технических требований к свидетельству об аккредитации специалиста (проходит ведомственное согласование). </a:t>
            </a: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14546" y="6072206"/>
            <a:ext cx="71438" cy="642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58204" cy="439718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ЭТАПНОСТЬ ВНЕДРЕНИЯ АККРЕДИТАЦИИ </a:t>
            </a:r>
            <a:endParaRPr lang="ru-RU" sz="1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785794"/>
            <a:ext cx="8643998" cy="1000132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rgbClr val="003399"/>
                </a:solidFill>
              </a:rPr>
              <a:t>Приказ Минздрава России от 25 февраля 2016 г. № 127н «Об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специалистов» (направлен на государственную регистрацию) </a:t>
            </a:r>
            <a:endParaRPr lang="ru-RU" sz="16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22145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Первичная аккредитация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лиц, завершивших обучение по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основной образовательной программе ВО по специальностям «стоматология» и «фармация»; 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Сертификация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иных лиц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2000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Первичная аккредитация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-лиц, завершивших обучение по основной образовательной программе ВО по всем специальностям (уровень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специалитет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). </a:t>
            </a:r>
          </a:p>
          <a:p>
            <a:endParaRPr lang="ru-RU" sz="1400" b="1" u="sng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Сертификация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иных лиц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785926"/>
            <a:ext cx="34290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Первичная аккредитация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-лиц, завершивших обучение по образовательной программе ВО (уровень бакалавра и уровень магистратуры), СПО 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Первичная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специализированная аккредитация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-лиц, завершивших обучение по программе ординатуры;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-лиц, прошедших программу профессиональной переподготовки;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-лиц, получивших медицинское или фармацевтическое образование в иностранных государствах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-лиц, получивших иное высшее образование (осуществляющих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мед.деятельность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) 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ертификация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иных лиц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1785926"/>
            <a:ext cx="2000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Периодическая аккредитация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- иные лица, не прошедшие процедуру аккредитации специалистов на этапах 1-3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85720" y="6286520"/>
            <a:ext cx="8572560" cy="14287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6072206"/>
            <a:ext cx="71438" cy="642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5929330"/>
            <a:ext cx="71438" cy="78579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6072206"/>
            <a:ext cx="71438" cy="642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15338" y="6072206"/>
            <a:ext cx="71438" cy="642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5072074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указанных специалистов на программу непрерывного медицинского образования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5072074"/>
            <a:ext cx="3000396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428992" y="5857892"/>
            <a:ext cx="2714644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596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Первый этап </a:t>
            </a:r>
          </a:p>
          <a:p>
            <a:pPr algn="ctr"/>
            <a:r>
              <a:rPr lang="ru-RU" sz="1400" b="1" dirty="0" smtClean="0"/>
              <a:t>2016 год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57422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Второй этап </a:t>
            </a:r>
          </a:p>
          <a:p>
            <a:pPr algn="ctr"/>
            <a:r>
              <a:rPr lang="ru-RU" sz="1400" b="1" dirty="0" smtClean="0"/>
              <a:t>2017 год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57686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Третий этап </a:t>
            </a:r>
          </a:p>
          <a:p>
            <a:pPr algn="ctr"/>
            <a:r>
              <a:rPr lang="ru-RU" sz="1400" b="1" dirty="0" smtClean="0"/>
              <a:t>2018 год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29388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Четвертый этап </a:t>
            </a:r>
          </a:p>
          <a:p>
            <a:pPr algn="ctr"/>
            <a:r>
              <a:rPr lang="ru-RU" sz="1400" b="1" dirty="0" smtClean="0"/>
              <a:t>2021 год</a:t>
            </a:r>
            <a:endParaRPr lang="ru-RU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286776" y="5643578"/>
            <a:ext cx="85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2026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01024" y="4214818"/>
            <a:ext cx="1142976" cy="207170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929586" y="4429132"/>
            <a:ext cx="1214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Все специалисты прошли процедуру аккредитации специалистов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14744" y="2643182"/>
            <a:ext cx="207170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на осуществление профессиональной деятельности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72396" y="2643182"/>
            <a:ext cx="1571604" cy="2000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572396" y="2643182"/>
            <a:ext cx="15716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Лицо, завершившее освоение программы непрерывного медицинского образования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2000240"/>
            <a:ext cx="2571768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АККРЕДИТАЦИИ СПЕЦИАЛИСТОВ</a:t>
            </a:r>
            <a:endParaRPr lang="ru-RU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928670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АККРЕДИТАЦИЯ</a:t>
            </a:r>
            <a:endParaRPr lang="ru-RU" b="1" u="sn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928670"/>
            <a:ext cx="5929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процедура определения соответствия лица, получившего медицинское, фармацевтическое или иное образование, требованиям к осуществлению  медицинской или фармацевтической деятельности (Федеральный </a:t>
            </a:r>
            <a:r>
              <a:rPr lang="ru-RU" sz="1600" smtClean="0"/>
              <a:t>закон </a:t>
            </a:r>
            <a:r>
              <a:rPr lang="ru-RU" sz="1600" smtClean="0"/>
              <a:t>№ 323-ФЗ)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2857520" cy="157163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2857520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Лицо, выполнившее учебный план по основной образовательной программе высшего образования или среднего профессионального образования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21468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Лицо, выполнившее освоение программы подготовки кадров высшей квалификации (ординатура, ПП)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286124"/>
            <a:ext cx="2857520" cy="157163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000240"/>
            <a:ext cx="257176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Непрерывное </a:t>
            </a:r>
          </a:p>
          <a:p>
            <a:pPr algn="ctr"/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медицинское</a:t>
            </a:r>
          </a:p>
          <a:p>
            <a:pPr algn="ctr"/>
            <a:r>
              <a:rPr lang="ru-RU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образование</a:t>
            </a:r>
            <a:endParaRPr lang="ru-RU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>
            <a:off x="3071802" y="2214554"/>
            <a:ext cx="642942" cy="428628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143240" y="3714752"/>
            <a:ext cx="571504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786446" y="3500438"/>
            <a:ext cx="17859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86446" y="3143248"/>
            <a:ext cx="183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cs typeface="Tahoma" pitchFamily="34" charset="0"/>
              </a:rPr>
              <a:t>аккредитация***</a:t>
            </a:r>
            <a:endParaRPr lang="ru-RU" sz="1600" b="1" i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2214554"/>
            <a:ext cx="16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cs typeface="Tahoma" pitchFamily="34" charset="0"/>
              </a:rPr>
              <a:t>аккредитация*</a:t>
            </a:r>
            <a:endParaRPr lang="ru-RU" sz="1600" b="1" i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1802" y="3714752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cs typeface="Tahoma" pitchFamily="34" charset="0"/>
              </a:rPr>
              <a:t>аккредитация**</a:t>
            </a:r>
            <a:endParaRPr lang="ru-RU" sz="1600" b="1" i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3438" y="4714884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*первичная аккредитация специалиста</a:t>
            </a:r>
          </a:p>
          <a:p>
            <a:r>
              <a:rPr lang="ru-RU" sz="1400" b="1" i="1" dirty="0" smtClean="0"/>
              <a:t>**первичная специализированная аккредитация специалиста</a:t>
            </a:r>
          </a:p>
          <a:p>
            <a:r>
              <a:rPr lang="ru-RU" sz="1400" b="1" i="1" dirty="0" smtClean="0"/>
              <a:t>***периодическая аккредитация специалиста</a:t>
            </a:r>
            <a:endParaRPr lang="ru-RU" sz="1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57290" y="5643578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АККРЕДИТАЦИЯ проводится аккредитационной комиссией, в состав которой на паритетных началах входят представители</a:t>
            </a:r>
          </a:p>
          <a:p>
            <a:pPr algn="ctr"/>
            <a:r>
              <a:rPr lang="ru-RU" sz="1600" b="1" i="1" dirty="0" smtClean="0"/>
              <a:t>ПРОФЕССИОНАЛЬНЫХ НЕКОММЕРЧЕСКИХ ОРГАНИЗАЦИЙ,</a:t>
            </a:r>
          </a:p>
          <a:p>
            <a:pPr algn="ctr"/>
            <a:r>
              <a:rPr lang="ru-RU" sz="1600" b="1" i="1" dirty="0" smtClean="0"/>
              <a:t>РАБОТОДАТЕЛЯ И ОБРАЗОВАТЕЛЬНОЙ ОРГАНИЗАЦИИ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142852"/>
            <a:ext cx="8186766" cy="50006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ОЦЕНКА ЗНАНИЙ</a:t>
            </a:r>
            <a:r>
              <a:rPr lang="en-US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НАВЫКОВ АККРЕДИТУЕМОГО ЛИЦА</a:t>
            </a:r>
            <a:endParaRPr lang="ru-RU" sz="1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714356"/>
          <a:ext cx="6858047" cy="94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454"/>
                <a:gridCol w="2214578"/>
                <a:gridCol w="2286015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600" baseline="0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ПЕРВИЧНАЯ АККРЕДИТАЦИЯ</a:t>
                      </a:r>
                      <a:endParaRPr lang="ru-RU" sz="1400" baseline="0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ПЕРВИЧНАЯ</a:t>
                      </a:r>
                      <a:r>
                        <a:rPr lang="ru-RU" sz="1400" baseline="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СПЕЦИАЛИЗИРОВАННАЯ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АККРЕДИТАЦИЯ</a:t>
                      </a:r>
                      <a:endParaRPr lang="ru-RU" sz="1400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ПЕРИОДИЧЕСКАЯ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АККРЕДИТАЦИЯ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(*внеплановая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аккредитация)</a:t>
                      </a:r>
                      <a:endParaRPr lang="ru-RU" sz="1400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14488"/>
          <a:ext cx="8715436" cy="509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992"/>
                <a:gridCol w="2397289"/>
                <a:gridCol w="2105259"/>
                <a:gridCol w="2323896"/>
              </a:tblGrid>
              <a:tr h="156745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99"/>
                          </a:solidFill>
                          <a:latin typeface="+mn-lt"/>
                        </a:rPr>
                        <a:t>Категория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99"/>
                          </a:solidFill>
                          <a:latin typeface="+mn-lt"/>
                        </a:rPr>
                        <a:t>аккредитуемых</a:t>
                      </a:r>
                      <a:r>
                        <a:rPr lang="ru-RU" baseline="0" dirty="0" smtClean="0">
                          <a:solidFill>
                            <a:srgbClr val="003399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3399"/>
                          </a:solidFill>
                          <a:latin typeface="+mn-lt"/>
                        </a:rPr>
                        <a:t>лиц </a:t>
                      </a:r>
                      <a:endParaRPr lang="ru-RU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Выпускники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по программам высшего медицинского и фармацевтического образования или среднего профессионального образования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Выпускники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</a:rPr>
                        <a:t> по программам подготовки кадров высшей квалификации- программам ординатуры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Лица,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</a:rPr>
                        <a:t> подтверждающие право на осуществление медицинской и фармацевтической деятельности раз в 5 лет или направленные на внеплановую аккредитацию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7904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3399"/>
                          </a:solidFill>
                        </a:rPr>
                        <a:t>Используемые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3399"/>
                          </a:solidFill>
                        </a:rPr>
                        <a:t>оценочные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3399"/>
                          </a:solidFill>
                        </a:rPr>
                        <a:t>средства </a:t>
                      </a:r>
                      <a:endParaRPr lang="ru-RU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/>
                    </a:p>
                    <a:p>
                      <a:pPr algn="ctr"/>
                      <a:endParaRPr lang="ru-RU" sz="1400" b="1" i="1" dirty="0" smtClean="0"/>
                    </a:p>
                    <a:p>
                      <a:pPr algn="ctr"/>
                      <a:r>
                        <a:rPr lang="ru-RU" sz="1400" b="1" i="1" dirty="0" smtClean="0"/>
                        <a:t>-Тестирование</a:t>
                      </a:r>
                    </a:p>
                    <a:p>
                      <a:pPr algn="ctr"/>
                      <a:r>
                        <a:rPr lang="ru-RU" sz="1400" b="1" i="1" dirty="0" smtClean="0"/>
                        <a:t>-Оценка</a:t>
                      </a:r>
                      <a:r>
                        <a:rPr lang="ru-RU" sz="1400" b="1" i="1" baseline="0" dirty="0" smtClean="0"/>
                        <a:t> практических</a:t>
                      </a:r>
                    </a:p>
                    <a:p>
                      <a:pPr algn="ctr"/>
                      <a:r>
                        <a:rPr lang="ru-RU" sz="1400" b="1" i="1" baseline="0" dirty="0" smtClean="0"/>
                        <a:t>навыков (умений) в симулированных условиях</a:t>
                      </a:r>
                    </a:p>
                    <a:p>
                      <a:pPr algn="ctr"/>
                      <a:r>
                        <a:rPr lang="ru-RU" sz="1400" b="1" i="1" baseline="0" dirty="0" smtClean="0"/>
                        <a:t>-Решение ситуационных задач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-Тестирование</a:t>
                      </a:r>
                    </a:p>
                    <a:p>
                      <a:pPr algn="ctr"/>
                      <a:r>
                        <a:rPr lang="ru-RU" sz="1200" b="1" i="1" dirty="0" smtClean="0"/>
                        <a:t>-Оценка практических</a:t>
                      </a:r>
                      <a:r>
                        <a:rPr lang="ru-RU" sz="1200" b="1" i="1" baseline="0" dirty="0" smtClean="0"/>
                        <a:t> навыков (умений) а симулированных условиях- в зависимости от содержания образовательной программы</a:t>
                      </a:r>
                    </a:p>
                    <a:p>
                      <a:pPr algn="ctr"/>
                      <a:r>
                        <a:rPr lang="ru-RU" sz="1200" b="1" i="1" baseline="0" dirty="0" smtClean="0"/>
                        <a:t>-Решение ситуационных задач</a:t>
                      </a:r>
                      <a:endParaRPr lang="ru-RU" sz="1200" b="1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-Оценка образовательного и профессионального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</a:rPr>
                        <a:t>портфолио</a:t>
                      </a:r>
                      <a:endParaRPr lang="ru-RU" sz="14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-Тестирование</a:t>
                      </a:r>
                    </a:p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9548">
                <a:tc gridSpan="4">
                  <a:txBody>
                    <a:bodyPr/>
                    <a:lstStyle/>
                    <a:p>
                      <a:r>
                        <a:rPr lang="ru-RU" sz="1400" b="1" dirty="0" smtClean="0"/>
                        <a:t>*внеплановая</a:t>
                      </a:r>
                      <a:r>
                        <a:rPr lang="ru-RU" sz="1400" b="1" baseline="0" dirty="0" smtClean="0"/>
                        <a:t> аккредитация- </a:t>
                      </a:r>
                      <a:r>
                        <a:rPr lang="ru-RU" sz="1400" b="0" i="1" baseline="0" dirty="0" smtClean="0"/>
                        <a:t>может проводиться при приостановке имеющейся аккредитации медицинского работника по результатам проведения государственного контроля качества и безопасности медицинской деятельности, а также контроля объемов, сроков, качества и условий предоставления медицинской помощи по обязательному медицинскому страхованию  или при появлении новых клинических рекомендаций (протоколов лечения).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ПРОЦЕДУРА ПЕРВИЧНОЙ АККРЕДИТАЦИИ</a:t>
            </a:r>
            <a:endParaRPr lang="ru-RU" sz="1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000108"/>
            <a:ext cx="3429024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000108"/>
            <a:ext cx="2000264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о высшем образовании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214686"/>
            <a:ext cx="1928826" cy="4286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857496"/>
            <a:ext cx="2071702" cy="13573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000372"/>
            <a:ext cx="1571636" cy="92869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572008"/>
            <a:ext cx="2857520" cy="14287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929198"/>
            <a:ext cx="3286148" cy="15716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86710" y="5072074"/>
            <a:ext cx="1071570" cy="157163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6286520"/>
            <a:ext cx="3071834" cy="4286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44" y="10001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1000108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(Итоговая аттестация)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-определение соответствия результатов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освоения  обучающимися основных  образовательных программ требованиям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ФГОСа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86380" y="1500174"/>
            <a:ext cx="1000132" cy="57150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сдал</a:t>
            </a:r>
          </a:p>
        </p:txBody>
      </p:sp>
      <p:cxnSp>
        <p:nvCxnSpPr>
          <p:cNvPr id="19" name="Прямая со стрелкой 18"/>
          <p:cNvCxnSpPr>
            <a:stCxn id="4" idx="2"/>
            <a:endCxn id="16" idx="1"/>
          </p:cNvCxnSpPr>
          <p:nvPr/>
        </p:nvCxnSpPr>
        <p:spPr>
          <a:xfrm rot="16200000" flipH="1">
            <a:off x="1314652" y="1007026"/>
            <a:ext cx="263870" cy="11072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6"/>
          </p:cNvCxnSpPr>
          <p:nvPr/>
        </p:nvCxnSpPr>
        <p:spPr>
          <a:xfrm>
            <a:off x="6286512" y="1785926"/>
            <a:ext cx="64294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00232" y="3214686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38" y="285749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Оценка практических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навыков (умений) в симулированных условиях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Решение ситуационных задач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214678" y="3500438"/>
            <a:ext cx="1000132" cy="57150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сдал</a:t>
            </a:r>
          </a:p>
        </p:txBody>
      </p:sp>
      <p:sp>
        <p:nvSpPr>
          <p:cNvPr id="28" name="Овал 27"/>
          <p:cNvSpPr/>
          <p:nvPr/>
        </p:nvSpPr>
        <p:spPr>
          <a:xfrm>
            <a:off x="6143636" y="3929066"/>
            <a:ext cx="1000132" cy="57150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сдал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01024" y="3786190"/>
            <a:ext cx="1000132" cy="57150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сдал</a:t>
            </a:r>
          </a:p>
        </p:txBody>
      </p:sp>
      <p:cxnSp>
        <p:nvCxnSpPr>
          <p:cNvPr id="30" name="Прямая со стрелкой 29"/>
          <p:cNvCxnSpPr>
            <a:endCxn id="8" idx="1"/>
          </p:cNvCxnSpPr>
          <p:nvPr/>
        </p:nvCxnSpPr>
        <p:spPr>
          <a:xfrm flipV="1">
            <a:off x="4214810" y="3536157"/>
            <a:ext cx="428628" cy="1785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6858016" y="3643314"/>
            <a:ext cx="428628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7500958" y="4357694"/>
            <a:ext cx="1000100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71538" y="4572008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Первичная аккредитация специалистов</a:t>
            </a: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-совокупность форм оценки квалификации лица, на предмет её соответствия требованиям профессионального стандарта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4810" y="4929198"/>
            <a:ext cx="3351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Профессиональная деятельность: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врач-терапевт участковый;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врач-педиатр участковый;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врач здравпункта;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провизор;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врач-стоматолог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6710" y="5072074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Непрерывное медицинское образование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6200000" flipH="1">
            <a:off x="7465239" y="5822173"/>
            <a:ext cx="357190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2143108" y="3929066"/>
            <a:ext cx="928694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282" y="6286520"/>
            <a:ext cx="3059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>
            <a:endCxn id="10" idx="2"/>
          </p:cNvCxnSpPr>
          <p:nvPr/>
        </p:nvCxnSpPr>
        <p:spPr>
          <a:xfrm flipV="1">
            <a:off x="1928794" y="6000768"/>
            <a:ext cx="571504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-2142378" y="3857628"/>
            <a:ext cx="4856990" cy="794"/>
          </a:xfrm>
          <a:prstGeom prst="straightConnector1">
            <a:avLst/>
          </a:prstGeom>
          <a:ln w="254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-1643106" y="3857628"/>
            <a:ext cx="4858578" cy="794"/>
          </a:xfrm>
          <a:prstGeom prst="straightConnector1">
            <a:avLst/>
          </a:prstGeom>
          <a:ln w="254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57158" y="2000240"/>
            <a:ext cx="3401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</a:p>
          <a:p>
            <a:r>
              <a:rPr lang="ru-RU" b="1" dirty="0" smtClean="0"/>
              <a:t>О</a:t>
            </a:r>
          </a:p>
          <a:p>
            <a:r>
              <a:rPr lang="ru-RU" b="1" dirty="0" smtClean="0"/>
              <a:t>О</a:t>
            </a:r>
          </a:p>
          <a:p>
            <a:r>
              <a:rPr lang="ru-RU" b="1" dirty="0" smtClean="0"/>
              <a:t>Т</a:t>
            </a:r>
          </a:p>
          <a:p>
            <a:r>
              <a:rPr lang="ru-RU" b="1" dirty="0" smtClean="0"/>
              <a:t>В</a:t>
            </a:r>
          </a:p>
          <a:p>
            <a:r>
              <a:rPr lang="ru-RU" b="1" dirty="0" smtClean="0"/>
              <a:t>Е</a:t>
            </a:r>
          </a:p>
          <a:p>
            <a:r>
              <a:rPr lang="ru-RU" b="1" dirty="0" smtClean="0"/>
              <a:t>Т</a:t>
            </a:r>
          </a:p>
          <a:p>
            <a:r>
              <a:rPr lang="ru-RU" b="1" dirty="0" smtClean="0"/>
              <a:t>С</a:t>
            </a:r>
          </a:p>
          <a:p>
            <a:r>
              <a:rPr lang="ru-RU" b="1" dirty="0" smtClean="0"/>
              <a:t>Т</a:t>
            </a:r>
          </a:p>
          <a:p>
            <a:r>
              <a:rPr lang="ru-RU" b="1" dirty="0" smtClean="0"/>
              <a:t>В</a:t>
            </a:r>
          </a:p>
          <a:p>
            <a:r>
              <a:rPr lang="ru-RU" b="1" dirty="0" smtClean="0"/>
              <a:t>И</a:t>
            </a:r>
          </a:p>
          <a:p>
            <a:r>
              <a:rPr lang="ru-RU" b="1" dirty="0" smtClean="0"/>
              <a:t>Е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57166"/>
            <a:ext cx="8186766" cy="785818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Аккредитация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медицинских и фармацевтических специалистов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в Саратовской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571612"/>
            <a:ext cx="8215370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Постановление Правительства Саратовской области</a:t>
            </a:r>
            <a:b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11 октября 2013 года № 545-П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«О государственной программе Саратовской области «Развитие здравоохранения Саратовской области до 2020 года»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429000"/>
            <a:ext cx="8215370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Подпрограмма 6 «Кадровое обеспечение системы здравоохранения»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57686" y="3000372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428625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714884"/>
            <a:ext cx="8215370" cy="1500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2016 года будет внедрена система аккредитации медицинских и фармацевтических специалистов, которая позволит осуществлять персональный допуск специалистов к конкретному виду профессиональной деятельности с учетом приобретенных в ходе обучения компетенций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357166"/>
            <a:ext cx="8186766" cy="1143008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Первичная аккредитация выпускников ГБОУ ВПО «Саратовский государственный медицинский университет им. В.И. Разумовского»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821537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Тестирование выпускников стоматологического (136 человек) и фармацевтического (40 человек) факультетов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071810"/>
            <a:ext cx="821537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Сдача практических навыков на симуляторах и манекенах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821537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Собеседование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2643182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7686" y="400050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86454"/>
            <a:ext cx="821537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Допуск к профессиональной деятельности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535782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357166"/>
            <a:ext cx="8186766" cy="785818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Аккредитация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медицинских и фармацевтических специалистов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в Саратовской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643050"/>
          <a:ext cx="8001056" cy="297788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14644"/>
                <a:gridCol w="1857388"/>
                <a:gridCol w="1714512"/>
                <a:gridCol w="1714512"/>
              </a:tblGrid>
              <a:tr h="61240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2017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276847">
                <a:tc>
                  <a:txBody>
                    <a:bodyPr/>
                    <a:lstStyle/>
                    <a:p>
                      <a:pPr algn="l"/>
                      <a:endParaRPr lang="ru-RU" sz="20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Доля аккредитованных специалистов , процентов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78"/>
            <a:ext cx="5643570" cy="285752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286256"/>
            <a:ext cx="5643570" cy="285752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1" y="2357430"/>
            <a:ext cx="8501122" cy="193899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Совершенствование медицинской помощи матери и ребёнку</a:t>
            </a:r>
            <a:endParaRPr lang="ru-RU" sz="40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7317" b="4604"/>
          <a:stretch>
            <a:fillRect/>
          </a:stretch>
        </p:blipFill>
        <p:spPr bwMode="auto">
          <a:xfrm>
            <a:off x="3428991" y="3786190"/>
            <a:ext cx="3434369" cy="2500330"/>
          </a:xfrm>
          <a:prstGeom prst="rect">
            <a:avLst/>
          </a:prstGeom>
          <a:noFill/>
          <a:ln w="1270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857232"/>
            <a:ext cx="7429552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В области создана трехуровневая система оказания медицинской помощи беременным и новорожденным, в т.ч. функционируют 4 перинатальных центра 3-го уровня</a:t>
            </a:r>
          </a:p>
        </p:txBody>
      </p:sp>
      <p:pic>
        <p:nvPicPr>
          <p:cNvPr id="14" name="Picture 5" descr="I:\Рыбалко Алена\Стратегического планирования, ЦП, МНП и МЗ\Презентации\Картинки\Файл 0026.jpg"/>
          <p:cNvPicPr>
            <a:picLocks noChangeAspect="1" noChangeArrowheads="1"/>
          </p:cNvPicPr>
          <p:nvPr/>
        </p:nvPicPr>
        <p:blipFill>
          <a:blip r:embed="rId3" cstate="print"/>
          <a:srcRect t="6456" r="14279"/>
          <a:stretch>
            <a:fillRect/>
          </a:stretch>
        </p:blipFill>
        <p:spPr bwMode="auto">
          <a:xfrm>
            <a:off x="6960070" y="4857760"/>
            <a:ext cx="2112524" cy="1478767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21192"/>
            <a:ext cx="8712968" cy="571504"/>
          </a:xfrm>
          <a:prstGeom prst="rect">
            <a:avLst/>
          </a:prstGeom>
          <a:solidFill>
            <a:srgbClr val="003399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Охрана здоровья матери и ребёнка</a:t>
            </a:r>
            <a:endParaRPr kumimoji="0" lang="ru-RU" sz="2800" b="1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3409" name="Rectangle 1"/>
          <p:cNvSpPr>
            <a:spLocks noChangeArrowheads="1"/>
          </p:cNvSpPr>
          <p:nvPr/>
        </p:nvSpPr>
        <p:spPr bwMode="auto">
          <a:xfrm>
            <a:off x="3428992" y="1823339"/>
            <a:ext cx="3500462" cy="1384995"/>
          </a:xfrm>
          <a:prstGeom prst="rect">
            <a:avLst/>
          </a:prstGeom>
          <a:solidFill>
            <a:schemeClr val="bg1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 2015 году: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удельный </a:t>
            </a:r>
            <a:r>
              <a:rPr kumimoji="0" lang="ru-RU" sz="1400" b="1" i="0" u="none" strike="noStrike" cap="none" normalizeH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вес преждевременных родов, проведенных в перинатальных</a:t>
            </a:r>
            <a:r>
              <a:rPr kumimoji="0" lang="ru-RU" sz="1400" b="1" i="0" u="none" strike="noStrike" cap="none" normalizeH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центрах 3 уровня,</a:t>
            </a:r>
            <a:r>
              <a:rPr kumimoji="0" lang="ru-RU" sz="1400" b="1" i="0" u="none" strike="noStrike" cap="none" normalizeH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составляет около 80%</a:t>
            </a:r>
            <a:endParaRPr kumimoji="0" lang="ru-RU" sz="1400" b="1" u="none" strike="noStrike" cap="none" normalizeH="0" baseline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1" name="Picture 4" descr="D:\ФОТО минздрав\перинатальный\перинатальный центр 30.12.2011 Фото Павла Змунчила\001.JPG"/>
          <p:cNvPicPr>
            <a:picLocks noChangeAspect="1" noChangeArrowheads="1"/>
          </p:cNvPicPr>
          <p:nvPr/>
        </p:nvPicPr>
        <p:blipFill>
          <a:blip r:embed="rId4" cstate="print">
            <a:lum bright="28000" contrast="-9000"/>
          </a:blip>
          <a:srcRect l="7778" t="508" r="6586" b="172"/>
          <a:stretch>
            <a:fillRect/>
          </a:stretch>
        </p:blipFill>
        <p:spPr bwMode="auto">
          <a:xfrm>
            <a:off x="142844" y="1928802"/>
            <a:ext cx="2891913" cy="4572032"/>
          </a:xfrm>
          <a:prstGeom prst="rect">
            <a:avLst/>
          </a:prstGeom>
          <a:ln w="12700">
            <a:solidFill>
              <a:srgbClr val="FF5050"/>
            </a:solidFill>
          </a:ln>
          <a:effectLst/>
        </p:spPr>
      </p:pic>
      <p:pic>
        <p:nvPicPr>
          <p:cNvPr id="2" name="Picture 2" descr="I:\Рыбалко Алена\Стратегического планирования, ЦП, МНП и МЗ\Презентации\Картинки 1\3d.jpg"/>
          <p:cNvPicPr>
            <a:picLocks noChangeAspect="1" noChangeArrowheads="1"/>
          </p:cNvPicPr>
          <p:nvPr/>
        </p:nvPicPr>
        <p:blipFill>
          <a:blip r:embed="rId5" cstate="print"/>
          <a:srcRect t="4598" b="3447"/>
          <a:stretch>
            <a:fillRect/>
          </a:stretch>
        </p:blipFill>
        <p:spPr bwMode="auto">
          <a:xfrm>
            <a:off x="7072330" y="3000372"/>
            <a:ext cx="2071670" cy="1428760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5643570" cy="21431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5214950"/>
            <a:ext cx="5786446" cy="21431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086724" cy="2714644"/>
          </a:xfrm>
          <a:solidFill>
            <a:schemeClr val="bg1"/>
          </a:solidFill>
          <a:ln w="57150" cmpd="thickThin"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Совершенствование первичной </a:t>
            </a:r>
            <a:br>
              <a:rPr lang="ru-RU" sz="39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9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медико-санитарной помощи</a:t>
            </a:r>
            <a:endParaRPr lang="ru-RU" sz="39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0" y="571480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762" y="153950"/>
            <a:ext cx="8401080" cy="417530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Основные целевые показатели на 2016 год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2877" y="2202944"/>
            <a:ext cx="6808980" cy="1016225"/>
          </a:xfrm>
          <a:prstGeom prst="round2DiagRect">
            <a:avLst>
              <a:gd name="adj1" fmla="val 30000"/>
              <a:gd name="adj2" fmla="val 0"/>
            </a:avLst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Доля обследованных беременных женщин по новому алгоритму проведения комплексной пренатальной (дородовой) диагностики нарушений развития ребенка от числа поставленных на учет в первый триместр беременности – 63%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2877" y="3357562"/>
            <a:ext cx="6798016" cy="496317"/>
          </a:xfrm>
          <a:prstGeom prst="round2DiagRect">
            <a:avLst>
              <a:gd name="adj1" fmla="val 43824"/>
              <a:gd name="adj2" fmla="val 0"/>
            </a:avLst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Охват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неонатальным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скринингом – 98,9% от общего числа новорожденных 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2877" y="3988895"/>
            <a:ext cx="6798016" cy="496317"/>
          </a:xfrm>
          <a:prstGeom prst="round2DiagRect">
            <a:avLst>
              <a:gd name="adj1" fmla="val 40806"/>
              <a:gd name="adj2" fmla="val 0"/>
            </a:avLst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Охват аудиологическим скринингом – 97% от общего числа новорожденных 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02877" y="5267635"/>
            <a:ext cx="6798015" cy="733134"/>
          </a:xfrm>
          <a:prstGeom prst="round2DiagRect">
            <a:avLst>
              <a:gd name="adj1" fmla="val 47030"/>
              <a:gd name="adj2" fmla="val 0"/>
            </a:avLst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Охват диспансеризацией детей-сирот и детей, находящихся в трудной жизненной ситуации – 100%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02877" y="4631837"/>
            <a:ext cx="6798016" cy="496317"/>
          </a:xfrm>
          <a:prstGeom prst="round2DiagRect">
            <a:avLst>
              <a:gd name="adj1" fmla="val 42315"/>
              <a:gd name="adj2" fmla="val 0"/>
            </a:avLst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Охват профилактическими медицинскими осмотрами детей – 95%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00834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57958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I:\Рыбалко Алена\Стратегического планирования, ЦП, МНП и МЗ\Презентации\Картинки 1\Рисунок2.jpg"/>
          <p:cNvPicPr>
            <a:picLocks noChangeAspect="1" noChangeArrowheads="1"/>
          </p:cNvPicPr>
          <p:nvPr/>
        </p:nvPicPr>
        <p:blipFill>
          <a:blip r:embed="rId3" cstate="print"/>
          <a:srcRect l="7591" t="8883" r="14659" b="17635"/>
          <a:stretch>
            <a:fillRect/>
          </a:stretch>
        </p:blipFill>
        <p:spPr bwMode="auto">
          <a:xfrm>
            <a:off x="7286644" y="4945074"/>
            <a:ext cx="1714480" cy="1298848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</p:pic>
      <p:pic>
        <p:nvPicPr>
          <p:cNvPr id="2053" name="Picture 5" descr="http://ktovmedicine.ru/img/images/rossiyskiy-nauchno-prakticheskiy-centr-audiologii-i-sluhoprotezirovaniya-fmba-rossii-1.jpg"/>
          <p:cNvPicPr>
            <a:picLocks noChangeAspect="1" noChangeArrowheads="1"/>
          </p:cNvPicPr>
          <p:nvPr/>
        </p:nvPicPr>
        <p:blipFill>
          <a:blip r:embed="rId4" cstate="print"/>
          <a:srcRect l="3573" t="13689" r="15422"/>
          <a:stretch>
            <a:fillRect/>
          </a:stretch>
        </p:blipFill>
        <p:spPr bwMode="auto">
          <a:xfrm>
            <a:off x="7286644" y="3571876"/>
            <a:ext cx="1714480" cy="1218476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</p:pic>
      <p:sp>
        <p:nvSpPr>
          <p:cNvPr id="2057" name="AutoShape 9" descr="data:image/jpeg;base64,/9j/4AAQSkZJRgABAQAAAQABAAD/2wCEAAkGBxQTEhUUExQUFhUVFxQaFxUVFxYVFRUaFRcYFxUVFBUcHCggGBolHBQUITEhJSkrLi4uFx8zODMsNygtLisBCgoKDg0OGxAQGiwmICQsLCwsLCwsLCwsLCwsLCwsLCwsLCwsLCwsLCwsLCwsLCwsLCwsLCwsLCwsLCwsLCwsLP/AABEIAKAA8AMBIgACEQEDEQH/xAAcAAACAwEBAQEAAAAAAAAAAAAEBQIDBgcBAAj/xAA9EAABAwIDBQUFBwMDBQAAAAABAAIRAyEEEjEFQVFhcQYigZGhEzJSscEHFEJi0eHwI4KiFXLxJGOywtL/xAAZAQADAQEBAAAAAAAAAAAAAAACAwQBAAX/xAAmEQACAgICAQMFAQEAAAAAAAAAAQIRAyESMUEEUWETIiMycUIz/9oADAMBAAIRAxEAPwDIBq0PZ98OYeDm/NIoTXZbrdIVBKNNu0f+ncPhj/EwsU5dC2yyadYf7j/7LndVybm7T+BWHVr5IvVLip1CqXOSSghUKV4jEEFHVHpTjNV1mpF+GxneHVbjbWNc1rIMDNT052K55R94dQui7RwLq1NrWRP9I3MABpBJJ3AAFMxyq38C8sbcUvcB+0/bQrV2Ug6W0qbGwNznAF/j7o8FgatItJB3Jj2gwFWjiHirGcuzAgyCHXBB3hWYHBHEVA1mrnkEnQACSf5xUjabssp9PsUtdBHLctBi3uFNlQvkAZBYmZOYEndpcdUfsnsZUxDS890EmOJgwOgsq9rdisRQaS12douQJBty3oOa6C+nKro0XZR2Uh+4iDPPdPwn0KMxm3Hse5oYLGxJ1G4xCxGw+0JpsLCM/wCVzoDhydByuFlqqNcVmh0EH82sbpOhTMc5wtJgPHCdclZd/rtY6ZR5r4bUrn8XkFOlhkSzDI/qTfk1Yca/ygYYmsfxlNez2Y1hmJNjqq6eHTLZNKKgPVHicnNWwM0YrG6Rbtmn/Wf1HyCGbTTLajJqv6/QKgU1hqB8i8lEPahKhXIFl7HIqg5LWPRuFddawUxpSCtAUaYVoCXyG0QKi4K0hVuRWC0crLkw2S+5CUlyY7DEvhGTGyrDM0/mYPVkfRcvquXUMMZaz/aPQkLlm0G5ajxwc4eRKbk/SLF4/wB5IhVqKlz1FztEfsDY1XF1m0aQlxuSfdaBq5x4BIKUhW4oDGNuu97O+yzBsaPbOq1X7zPs2+DRcDqSn9PYGDothmFoQd5YHnxLpKBzQagz8w023XVMD7lNxByRTa90HKA50XOgWxxXYzZ9RxJwrWk7mOcwcJgGOCJxGCbTwgZRGQMzhtyZziCXHedPJC8lRevAUcdzi76dnMftM2Y57G1nRnDg2Bb3jbff/laXs32Po4ZrDd1TL3ieJgmBu/ZFVNkvq06La7g4tcxzyB7xZEeqcYpgI1jmoeTUaPTcE5ORVRyt7rYkbt/khMeAbFZ/aWPxVOsGtAqU+JHekm0EcuKYVsQWNLqphvE7hwPFbRqYlxXZKhUnuxMmRzuUN2fwbmUoIgWjpeJ5xCfUdotfQqOZJDmuDXQQDa5bZRoU+4FVji6tkmRq9FVJiq2lWyttqbBHsYk+03TUj4R6k2W5JcY2bihykkE9nwXVAwk6T5a/RaejRy1BG+Up7JYaXvefw90f3QT8gtBUZGU8/mj9I2+NifX0nJL2K8c3+o7qqQxF4od93UqqEYKWgaq1LaybYgWSfElahcytrkwwOqUtcm+zdV0mBFbHlJqsXlNTKRZVRS9yqLla9iqLUdoXxZyctRmxqmWqJRLcJK+GCggplkhqsG6Wt5GoPVpHzK5z2kpxiKo/MT53+q3+y3d0jg4f5NP6JDt/Y5qVnOA1j5J0t4l/RcdZX/DI4HBvqvbTYMz3nK0cSdF3zsh2Zp4GmWs71R8Z6hEF0aADc0SYCzf2admWU89Z4moHZWcGjKMxHMzHQc10EKaTLoLyeucgMU4CDuMg9URWqDiJSytUkOHiPBKCZQ+p/ifQq5tIVKb6Z3z6oPc/+35orDugzxWGxdCv2n1VVYyFLb9M0nioPccbn4Sdx5HihXvzDu71I4taZ6MJp7BqDx7UNjjf6BWbVoGocrWF0RoCY5mF7hNmveTmADNc83PINI15yn+TI0hhj5+J4rLa2Mbi9Gc23hfZ0WNIiA+0RqEFhfcC07MZV/E13WZBQ2N2oWiXNlu8ObI8bJ8fUaqiZ4Ld2JQkDzL3Hi6PJafGVqb2F9MARJMOLgc3CdIjTmsNjdoijSe+2YPdlB3k3AXZZc4qg8MVCTb8I6D2ZZFGfic4/T6I6sRIuZnw0QHZWtOGoufEuY0nhJE6eKb06DXVLmIaT47hdV4ahV+Dzc/5OTXkpr+8epUAFPJmJAgSd9tTxUaTACR+pW0En4B8SDGiUYjDuP4Sm2JQj2fy61C5CtuDf8JTfZtBwNwVSGjiPVHYWoOI9V0ugYdjVjDwU8p4KLSPiaOpI+itZSzTD2GBJhxsOJskUVpg7zCoe5DYvGAPIkGN4NvBDvxwXUweSMVTxKKZVlBVsOWlNMNhQaeYGTwF09ELD9lO97+0+sfVOKdKeqUYHDvbcseAWm5aRpBWo7PYcvqzFm38dydf4mBT+ojR7Pwwpsa3z5k6q9wUnheqNl60A4ls6G/ApRiXwfAz4R+qe4oCOaS7VaHAEWIPmOCwxlFG7HHiQicLpCqoDuQp07LG6Vs6KbdIJc0FpBjx56iFQKVFrBSp02gBxdMXk6/IeS8dUVD6nBTSyN6RbDGo9k6tWEDUY99gYE+Kmb70LXaZ1S5FGNhAwr/jYOsz5fuhquCcSB7anPDK4A/3SfkoU8KYM1zyGUW6X6JJtP24pvyPzvkBpgMMb4Oi2MbN/uvkK9m2HjKBmgyLHxjWZWW7Z4RjMLUcGgm3hJAlahmgngB5AD6IXaeBbWYabvdOqujGkQZJW3Q12CP+mpjQCnTIP9ov6IjPmdmI1NuSRbA2ecPS9iHucySRm1jc3omznwE/F+6JMqrExpSi8zJ0t6oylToxcmSBpxHLfKR4V5mHZgDvAkjnEpz2fxbKTiah70DLIJ1mb7jYea2eGlpmY899xQNtHESzIKWR4O8wR0G9KH0jYgRrI+a3z9uUDqR4x9VJuOwzt7CejSlJ0Mnt2zm+Jc4ww6NmB1ueuijhq7hpYfzeunto0HfhYfCF8MBQ+Fnot5AcPkyfZ7DitLqjoaDGUG5OsnkgO0VQUahZTLhI717X0C2uI2RRyl2QWB5DxWSdgWBoPsmkE3OXibTfkthBylaZ05qEKa37mQ2njMtV4nQwhWe0qh5a8sFMZ3ECZA/DO6eK3B2fhzJdQpknUmZPPVUHZ9AEtbSa1rmnOAXd4SIF9N6c8MlsnWWL8hOz6VPMAaVO5AnKCfVaZlFrdAB0sshSxABBkboWhdtZmgkmJsN3FIkUYug8gbwPJV4qvUYAaYB42kjhA80BS2u1xaGgkvmOFtZjTVN6OiDsaB09r1LS1vqPqrxtUfiZ5GfQwgMdVl55R+qDrVVLPK06KoYouNsb1sU147rtNRvHgk+KdLo4fVCBjiZFo3n9EWTck6rVm0L+g7+C2mV4aioqV1S+txS3Jy7Hwgo9F9WqPBBHEueYb3WjUgEx1heUqTqpMWaNT9BzRuEw5Fg31aijDzQOTIlpFlHCUzoXniTLekCN/wBE0w+wqTmmQZ6n/hCYN5lxtrGsxCfYKo2NZncR/JT1FexPzfuZ7F9m3VCWte1mUncTI3aGyQbR2NUwsNqEOkWeJh0a63Bv6rpM5RYX4BZ7tkyaTA9wDs0tGu6HeGiYtG22zFBfSrfu/wCYev6KBpHiPNaYSaVKo7TqvG0XcJ6EH6rypSdLe67XgU3D+6E+o/5s0ez8C57BAESeFjw4oirsV5ghp0Vexqh+7uEwc7o4gbkRRrwQcziI0t6pcpytmwhDitg7DiaQyikajeBEx4qjE40uEVsCCOhPzatFgMV3TJm6NGJCHXlG78MyVCvhWjN92LLA2neV87aWGPuMqk8MxaPEkrXiuF4XN3geQXaO+73MlhDVeS2SGkQRmmR1ReI2Izu5Se7EyTAE2MbzqtEMnAKFem0tIOhG4lH9RroFYk9MylTZrLkF0EmCHEAweqD+6DO5uZ3utvN/xb/JNKuIzQAIAsAP5coKm0+1eYNg0TBVacqXIjko2+Ig27Tdh8QWNexrHtDqQfvDrOYDy+RRGzq9T2oLqbXGwBEEW6KntrRDqGGeHNqZc1Mvbo6zTI8WlZKmS24JHQwpVDkrGufCWjrOzM2cNLQ1rS5wAygifygkxdN3WBWe7F7ONGgC6c1TvGdQD7o8r+Kb7SqRTd0+dkqVR6KYXKrEb6pcSeJJXkgKpUVH6qCrdno9Kgt1VUuqoZ9ayoqYiFpgRVrwpYPDmqZNm/PkF5gcCX951m8OP7J7SaBbQBPhj8snyZa0j3IGtDQIHBToi/VVTJUmVS1wsYjVPJ+2VPe2i6CHDNJH1ROC2oC6AI5m58kv2oQ5szcG31/nJAUq2UpOSTi9FGOMXsdO2nUpPcScwae834unArJbX22+rUc92ugGoaNwBWg2pS9pTdUvOQzwsIHnPoshTwhATIyTjYqacZUTp4614VjMVO7jvUGYWf3U24UDmV2wbJMxQVnt5iP0S+swTYKVHxTcT+7YrM3wY6p491MBrSYHPiiG7dcNfolfVD4ipca7zby+qY4IWptGhZ2gHA/JF0NutO426rJMPhyTTZNOQ7qPkgnBJWFDI26Hp2+wa26n9kRT2y12h9R+yyHaJsBg5lJgF0cfJWFLJxZ0DFV6jq9KoyuWU2g56WQO9pOhzZrQmFbFyxxFoB4jXTcucUHumzinuxqLn1GtJMTfdYaonhdAR9Rvo2/ZbBCnSmO8683MDcAU7fXG8x1shKeIaynmcbCNF5T2rSP446ghA7bsaqSo5Hhn+02U7/tVAfCf0ch+yOx/vFYSP6dOHP5/C3xjyBUeyDzUw2No/wDbzN4zDv8A5C3nYjY/3bCsafff338czhp4CAi5VaFKHJpjxxS/abu4eo+aNqFDVGBwcDoUmStUUxdOzPVakICvUgq/aNN1Mw4E8CAe90/RRw2w6j7vOQcNXeW7xUig7otlkjVgGcuIDZJ3AXJ8E92fsbL3qlz8O4deKLpYZlEQwXO86mNZKswuIzuIncZCohi8ks816JEL1xt1XtQKLWyjEntJkkDSd53c0diajT3aTcxFsxs1vU8UKylNzMAjprvRGzaA9iwn4QR43WoJL3M52rwuWkK2cvc07jDBoTDd/UqikASOCJ7Q1mNwzhqS51hqbbl5UEgVIjMGk8rD+FKyq0MxSSdDfCNblLDdpFwd6TbR2X7J1rtOh+hVtN5G9MKeJa8ZXpEXxZTJckZ11FU1KK0dXBAbpHETH7Kh9OkPfsN909ySVsmUZN8UtmWrsQv3gDVbKvsuiRma9xHABsxy4pbj9jsPuB0gXmCI6gCEWLNj5rYObBk4PQuwJNYkMBMXJ3D91XWwFbPOWGwizjKlCiKdJoBDnEmxk7lDA9o8SB/UbTJ4QR8iqXPeiThSqwYhzRcFPdg96mT+Y+kKql2ja73qI8HT6EK+jt+gLQ5vhPyWSlaqjoRSd2Ku1jodTHJ30SdhWuxGIwlaC54n8wj5hQbsTDu91zfAj9UUJpKmZODb0ZvD6zwWu7MvjOXTMW4Rvv1hDHs20aOKb0cP7KmG6nefkmSmmqQEMclK2XtxE0iTveqhUbxXjoGHJNhmS2nWadHA9CCgSGtmM+zitGKLfjYR5GV1xpXN/sr2b3qld2/uM8LvP/iPArozSlz7DxfqU1pJMGI5Sh87miCA4cQfoVfUdDjzAVWZLDZBuJ6jrZT6LwtXmQdFxwu2i5x0kAjcJJ4BEbHwxDScpBMa6x03KVWjcGeMSJA6qGFGXMTJJEEzcni7ldby1RnH7rD30CYgL0Ue73SDO+bKgVbtcdzSCPKI8VNr+8AfwiSBpLrW9UIRJzopODnC0iR9Vc2oGimzWwHUNACWGrNIn4nX8XK+oZqjk0+q05ystOzKFSoczJDYJEwCeaYV6VNzJFgBMAbhySXD4og1Hc/kERUrQwVCYaGHO36+S5o5SAK+CBBNMhp3B0hp6xceSizZr/xECDBy96PGy9+9huVx0dcAxx0niOitxEEG7mSDzBtrIQcU/AUskoqrDsPg30m5jVeZA7ga0ZDF4dMlRxGyxknO7vEzIDjPHcqgYpZAXFxzEEg2kkiSeqZ4fEgNAIIItB5b0LxwrobHLNO7En+g/wBMMFUTfvBoi54ZrKeH2A/2hzVQDuDQScvmNYv0Tl2LGaMo62VrHMsYEhZ9KC8GvPN+QLC7KoUKbzVioXG8tg/lDRNuspZSwmHmfZtv8V4WhxLWvYQdDY+Kytem6mYdBgwXDTy3TqhzSn2ug/TRxdPstxWy8NcxlngTA6JWdhUnNljiDuDgCPpCrrYkOcWlwa4GIccve3NE6yPmgv8AVi2QPLfztxS45pryOngx+USqbFeNIPS3oq24F0aAxwuidk9pPZVJcMzDGZpjTiOYXR27PoVA14Y0yAQ4SJB00VkMnJHnZcHFnO9k0h7VocS0AzEkAkaA8losS6U12tsJj2kNJZIMn3gBxiUlp7Kr06bQWuqX1BBOXcbmUxS9xfBpC7btd4oZWkQTcHfbih+yeygya74zvblaNcrN8f7reACltZ7yQx1NwaCJkETe+6yehkpmKak3XgCUWqbJ7MoNptDWANA0AEC9zZGyhaBsrw6UpjF0VV3XHiFGmdVLEFUtO9CaWU37lB1WdD4qtj7lDlwJtpKw6w6nJEhQad0C+v7qrEuIaAP+VKlUyCDM6nhPDwWMJM8rVu6wj4oI9F63V53NA+UwrH1dCF6DIuAZ1XWdRVlADW6T3o6XUqbpe50g2AgblGtBIMaaXK9FCWOAsXakfotsygV9MimQRcn5lEOILw03blOYHQg2grxzTLQNBM/ReMqEZyd2m7ctsHoSVKjqFVzZlr7UyZ7wBiP9zc1+qcseAWZgHCXDLrMDd4qyphWvY1hA7xkAiSDvgqrDYBrTI1E+E62XWFd9htLHgFrWxfWwBiNbL5j5MrynTa0Q0R/N6romxSw27ZY6c2bgIRFO5sqCVb7UC09Yuus5KhlhiDpok3aXD90O0B7riP8AB3UGfRF0MWArto0va0XtGpaY5OFx6gIovZkk60crxNd7S6W08wMEk6kW0idwMSNyUOruc4uLpcTJtEkqntbjA2ux2gqMBI0kg5T6Ql7sWN3gp5YuMmi+GZ5IJsaPxdwusfZxtb2tA0ybs0HI/uuG4vHAfz0lb77L6T3sq1Mz2Duta5pIJNy7kQO7bmnYoOxHqGqOr12EuGsOIGu4XNvNGlKdjy5xJMhgDQeJN3HyA802KbJU6Jr0UYmkC0yAbHcsPi8XlBa3Xjw/dN9ubbLu5SMDe8au5N4Dms0Wbh48lXgxtK2TZZrpDvDVw5rXtIc1wBBGhBUxW8lzrsjjXU6uQOOV4Pd/Dm3GONoW4p4i1x5KXsbYxL5H8+SHfYWNlWypzB+aW46s97wxo7x0gGQJjX+aLAZz4qwypUgHmqsDh3VD3ZjedB+6c7L7PBrR7V2c8BZo5c04NMAaQAssKMW9sX06AHM8/ol+KHgm1R0oHE4YOQtWM6FLsVlBLRmAN7x5c0ww9cFv0K9+4C0xbSR9FI4ccZ8Pouo5AlCk6o4nRo9ecpg8Aabgo4dsCNw0/RRqArAikXVpZOoC9Yxel0LjCFYkAlol7QcoJgHkvPbMqHUNqbwbE9R9V7l80LiqrRZ0HgNT4BYcwtxeB+l1TRxJ0IBPDQocPmIJB4ajhfgFXh3uzNB/G52YRBhptf0Wgjui0G9p4G/krwOIdbgbeUKDHW3eKg5/muDJVXD4Aeuqz+M2q51c02tdTZTmHkEZ3GJI3EDd4omo5wcYO/cbKjF7RqscIyua7TMNOLTzRZY/Yd6ef5OhRtqo5rXe2IfQyuzh4kFvEaifVcNbtCCQ2csnLMTE2nnC/QmMxdCpTc2vQ7rhDg3eJ8EqofZ1syr32Ne0Hc6cqDDi+2x3qc8uaXTOMYN9Ss7IxpcT5DmSu89mg2jhmNa0tAsASCXOOpJCHofZ8KbyaJp5CdG2IHCN60Wz9mOFRudpaymLTpzP84KyCjFfJHKc5vZotnUfZ0gCdxLieJuSVnttbYNSWMkM3ne/rwHJS2ttE1e62RTH+XM8uSXNpI8eOvul2LnPwgRwhVmoBYKeJKCc5U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data:image/jpeg;base64,/9j/4AAQSkZJRgABAQAAAQABAAD/2wCEAAkGBxQTEhUUExQUFhUVFxQaFxUVFxYVFRUaFRcYFxUVFBUcHCggGBolHBQUITEhJSkrLi4uFx8zODMsNygtLisBCgoKDg0OGxAQGiwmICQsLCwsLCwsLCwsLCwsLCwsLCwsLCwsLCwsLCwsLCwsLCwsLCwsLCwsLCwsLCwsLCwsLP/AABEIAKAA8AMBIgACEQEDEQH/xAAcAAACAwEBAQEAAAAAAAAAAAAEBQIDBgcBAAj/xAA9EAABAwIDBQUFBwMDBQAAAAABAAIRAyEEEjEFQVFhcQYigZGhEzJSscEHFEJi0eHwI4KiFXLxJGOywtL/xAAZAQADAQEBAAAAAAAAAAAAAAACAwQBAAX/xAAmEQACAgICAQMFAQEAAAAAAAAAAQIRAyESMUEEUWETIiMycUIz/9oADAMBAAIRAxEAPwDIBq0PZ98OYeDm/NIoTXZbrdIVBKNNu0f+ncPhj/EwsU5dC2yyadYf7j/7LndVybm7T+BWHVr5IvVLip1CqXOSSghUKV4jEEFHVHpTjNV1mpF+GxneHVbjbWNc1rIMDNT052K55R94dQui7RwLq1NrWRP9I3MABpBJJ3AAFMxyq38C8sbcUvcB+0/bQrV2Ug6W0qbGwNznAF/j7o8FgatItJB3Jj2gwFWjiHirGcuzAgyCHXBB3hWYHBHEVA1mrnkEnQACSf5xUjabssp9PsUtdBHLctBi3uFNlQvkAZBYmZOYEndpcdUfsnsZUxDS890EmOJgwOgsq9rdisRQaS12douQJBty3oOa6C+nKro0XZR2Uh+4iDPPdPwn0KMxm3Hse5oYLGxJ1G4xCxGw+0JpsLCM/wCVzoDhydByuFlqqNcVmh0EH82sbpOhTMc5wtJgPHCdclZd/rtY6ZR5r4bUrn8XkFOlhkSzDI/qTfk1Yca/ygYYmsfxlNez2Y1hmJNjqq6eHTLZNKKgPVHicnNWwM0YrG6Rbtmn/Wf1HyCGbTTLajJqv6/QKgU1hqB8i8lEPahKhXIFl7HIqg5LWPRuFddawUxpSCtAUaYVoCXyG0QKi4K0hVuRWC0crLkw2S+5CUlyY7DEvhGTGyrDM0/mYPVkfRcvquXUMMZaz/aPQkLlm0G5ajxwc4eRKbk/SLF4/wB5IhVqKlz1FztEfsDY1XF1m0aQlxuSfdaBq5x4BIKUhW4oDGNuu97O+yzBsaPbOq1X7zPs2+DRcDqSn9PYGDothmFoQd5YHnxLpKBzQagz8w023XVMD7lNxByRTa90HKA50XOgWxxXYzZ9RxJwrWk7mOcwcJgGOCJxGCbTwgZRGQMzhtyZziCXHedPJC8lRevAUcdzi76dnMftM2Y57G1nRnDg2Bb3jbff/laXs32Po4ZrDd1TL3ieJgmBu/ZFVNkvq06La7g4tcxzyB7xZEeqcYpgI1jmoeTUaPTcE5ORVRyt7rYkbt/khMeAbFZ/aWPxVOsGtAqU+JHekm0EcuKYVsQWNLqphvE7hwPFbRqYlxXZKhUnuxMmRzuUN2fwbmUoIgWjpeJ5xCfUdotfQqOZJDmuDXQQDa5bZRoU+4FVji6tkmRq9FVJiq2lWyttqbBHsYk+03TUj4R6k2W5JcY2bihykkE9nwXVAwk6T5a/RaejRy1BG+Up7JYaXvefw90f3QT8gtBUZGU8/mj9I2+NifX0nJL2K8c3+o7qqQxF4od93UqqEYKWgaq1LaybYgWSfElahcytrkwwOqUtcm+zdV0mBFbHlJqsXlNTKRZVRS9yqLla9iqLUdoXxZyctRmxqmWqJRLcJK+GCggplkhqsG6Wt5GoPVpHzK5z2kpxiKo/MT53+q3+y3d0jg4f5NP6JDt/Y5qVnOA1j5J0t4l/RcdZX/DI4HBvqvbTYMz3nK0cSdF3zsh2Zp4GmWs71R8Z6hEF0aADc0SYCzf2admWU89Z4moHZWcGjKMxHMzHQc10EKaTLoLyeucgMU4CDuMg9URWqDiJSytUkOHiPBKCZQ+p/ifQq5tIVKb6Z3z6oPc/+35orDugzxWGxdCv2n1VVYyFLb9M0nioPccbn4Sdx5HihXvzDu71I4taZ6MJp7BqDx7UNjjf6BWbVoGocrWF0RoCY5mF7hNmveTmADNc83PINI15yn+TI0hhj5+J4rLa2Mbi9Gc23hfZ0WNIiA+0RqEFhfcC07MZV/E13WZBQ2N2oWiXNlu8ObI8bJ8fUaqiZ4Ld2JQkDzL3Hi6PJafGVqb2F9MARJMOLgc3CdIjTmsNjdoijSe+2YPdlB3k3AXZZc4qg8MVCTb8I6D2ZZFGfic4/T6I6sRIuZnw0QHZWtOGoufEuY0nhJE6eKb06DXVLmIaT47hdV4ahV+Dzc/5OTXkpr+8epUAFPJmJAgSd9tTxUaTACR+pW0En4B8SDGiUYjDuP4Sm2JQj2fy61C5CtuDf8JTfZtBwNwVSGjiPVHYWoOI9V0ugYdjVjDwU8p4KLSPiaOpI+itZSzTD2GBJhxsOJskUVpg7zCoe5DYvGAPIkGN4NvBDvxwXUweSMVTxKKZVlBVsOWlNMNhQaeYGTwF09ELD9lO97+0+sfVOKdKeqUYHDvbcseAWm5aRpBWo7PYcvqzFm38dydf4mBT+ojR7Pwwpsa3z5k6q9wUnheqNl60A4ls6G/ApRiXwfAz4R+qe4oCOaS7VaHAEWIPmOCwxlFG7HHiQicLpCqoDuQp07LG6Vs6KbdIJc0FpBjx56iFQKVFrBSp02gBxdMXk6/IeS8dUVD6nBTSyN6RbDGo9k6tWEDUY99gYE+Kmb70LXaZ1S5FGNhAwr/jYOsz5fuhquCcSB7anPDK4A/3SfkoU8KYM1zyGUW6X6JJtP24pvyPzvkBpgMMb4Oi2MbN/uvkK9m2HjKBmgyLHxjWZWW7Z4RjMLUcGgm3hJAlahmgngB5AD6IXaeBbWYabvdOqujGkQZJW3Q12CP+mpjQCnTIP9ov6IjPmdmI1NuSRbA2ecPS9iHucySRm1jc3omznwE/F+6JMqrExpSi8zJ0t6oylToxcmSBpxHLfKR4V5mHZgDvAkjnEpz2fxbKTiah70DLIJ1mb7jYea2eGlpmY899xQNtHESzIKWR4O8wR0G9KH0jYgRrI+a3z9uUDqR4x9VJuOwzt7CejSlJ0Mnt2zm+Jc4ww6NmB1ueuijhq7hpYfzeunto0HfhYfCF8MBQ+Fnot5AcPkyfZ7DitLqjoaDGUG5OsnkgO0VQUahZTLhI717X0C2uI2RRyl2QWB5DxWSdgWBoPsmkE3OXibTfkthBylaZ05qEKa37mQ2njMtV4nQwhWe0qh5a8sFMZ3ECZA/DO6eK3B2fhzJdQpknUmZPPVUHZ9AEtbSa1rmnOAXd4SIF9N6c8MlsnWWL8hOz6VPMAaVO5AnKCfVaZlFrdAB0sshSxABBkboWhdtZmgkmJsN3FIkUYug8gbwPJV4qvUYAaYB42kjhA80BS2u1xaGgkvmOFtZjTVN6OiDsaB09r1LS1vqPqrxtUfiZ5GfQwgMdVl55R+qDrVVLPK06KoYouNsb1sU147rtNRvHgk+KdLo4fVCBjiZFo3n9EWTck6rVm0L+g7+C2mV4aioqV1S+txS3Jy7Hwgo9F9WqPBBHEueYb3WjUgEx1heUqTqpMWaNT9BzRuEw5Fg31aijDzQOTIlpFlHCUzoXniTLekCN/wBE0w+wqTmmQZ6n/hCYN5lxtrGsxCfYKo2NZncR/JT1FexPzfuZ7F9m3VCWte1mUncTI3aGyQbR2NUwsNqEOkWeJh0a63Bv6rpM5RYX4BZ7tkyaTA9wDs0tGu6HeGiYtG22zFBfSrfu/wCYev6KBpHiPNaYSaVKo7TqvG0XcJ6EH6rypSdLe67XgU3D+6E+o/5s0ez8C57BAESeFjw4oirsV5ghp0Vexqh+7uEwc7o4gbkRRrwQcziI0t6pcpytmwhDitg7DiaQyikajeBEx4qjE40uEVsCCOhPzatFgMV3TJm6NGJCHXlG78MyVCvhWjN92LLA2neV87aWGPuMqk8MxaPEkrXiuF4XN3geQXaO+73MlhDVeS2SGkQRmmR1ReI2Izu5Se7EyTAE2MbzqtEMnAKFem0tIOhG4lH9RroFYk9MylTZrLkF0EmCHEAweqD+6DO5uZ3utvN/xb/JNKuIzQAIAsAP5coKm0+1eYNg0TBVacqXIjko2+Ig27Tdh8QWNexrHtDqQfvDrOYDy+RRGzq9T2oLqbXGwBEEW6KntrRDqGGeHNqZc1Mvbo6zTI8WlZKmS24JHQwpVDkrGufCWjrOzM2cNLQ1rS5wAygifygkxdN3WBWe7F7ONGgC6c1TvGdQD7o8r+Kb7SqRTd0+dkqVR6KYXKrEb6pcSeJJXkgKpUVH6qCrdno9Kgt1VUuqoZ9ayoqYiFpgRVrwpYPDmqZNm/PkF5gcCX951m8OP7J7SaBbQBPhj8snyZa0j3IGtDQIHBToi/VVTJUmVS1wsYjVPJ+2VPe2i6CHDNJH1ROC2oC6AI5m58kv2oQ5szcG31/nJAUq2UpOSTi9FGOMXsdO2nUpPcScwae834unArJbX22+rUc92ugGoaNwBWg2pS9pTdUvOQzwsIHnPoshTwhATIyTjYqacZUTp4614VjMVO7jvUGYWf3U24UDmV2wbJMxQVnt5iP0S+swTYKVHxTcT+7YrM3wY6p491MBrSYHPiiG7dcNfolfVD4ipca7zby+qY4IWptGhZ2gHA/JF0NutO426rJMPhyTTZNOQ7qPkgnBJWFDI26Hp2+wa26n9kRT2y12h9R+yyHaJsBg5lJgF0cfJWFLJxZ0DFV6jq9KoyuWU2g56WQO9pOhzZrQmFbFyxxFoB4jXTcucUHumzinuxqLn1GtJMTfdYaonhdAR9Rvo2/ZbBCnSmO8683MDcAU7fXG8x1shKeIaynmcbCNF5T2rSP446ghA7bsaqSo5Hhn+02U7/tVAfCf0ch+yOx/vFYSP6dOHP5/C3xjyBUeyDzUw2No/wDbzN4zDv8A5C3nYjY/3bCsafff338czhp4CAi5VaFKHJpjxxS/abu4eo+aNqFDVGBwcDoUmStUUxdOzPVakICvUgq/aNN1Mw4E8CAe90/RRw2w6j7vOQcNXeW7xUig7otlkjVgGcuIDZJ3AXJ8E92fsbL3qlz8O4deKLpYZlEQwXO86mNZKswuIzuIncZCohi8ks816JEL1xt1XtQKLWyjEntJkkDSd53c0diajT3aTcxFsxs1vU8UKylNzMAjprvRGzaA9iwn4QR43WoJL3M52rwuWkK2cvc07jDBoTDd/UqikASOCJ7Q1mNwzhqS51hqbbl5UEgVIjMGk8rD+FKyq0MxSSdDfCNblLDdpFwd6TbR2X7J1rtOh+hVtN5G9MKeJa8ZXpEXxZTJckZ11FU1KK0dXBAbpHETH7Kh9OkPfsN909ySVsmUZN8UtmWrsQv3gDVbKvsuiRma9xHABsxy4pbj9jsPuB0gXmCI6gCEWLNj5rYObBk4PQuwJNYkMBMXJ3D91XWwFbPOWGwizjKlCiKdJoBDnEmxk7lDA9o8SB/UbTJ4QR8iqXPeiThSqwYhzRcFPdg96mT+Y+kKql2ja73qI8HT6EK+jt+gLQ5vhPyWSlaqjoRSd2Ku1jodTHJ30SdhWuxGIwlaC54n8wj5hQbsTDu91zfAj9UUJpKmZODb0ZvD6zwWu7MvjOXTMW4Rvv1hDHs20aOKb0cP7KmG6nefkmSmmqQEMclK2XtxE0iTveqhUbxXjoGHJNhmS2nWadHA9CCgSGtmM+zitGKLfjYR5GV1xpXN/sr2b3qld2/uM8LvP/iPArozSlz7DxfqU1pJMGI5Sh87miCA4cQfoVfUdDjzAVWZLDZBuJ6jrZT6LwtXmQdFxwu2i5x0kAjcJJ4BEbHwxDScpBMa6x03KVWjcGeMSJA6qGFGXMTJJEEzcni7ldby1RnH7rD30CYgL0Ue73SDO+bKgVbtcdzSCPKI8VNr+8AfwiSBpLrW9UIRJzopODnC0iR9Vc2oGimzWwHUNACWGrNIn4nX8XK+oZqjk0+q05ystOzKFSoczJDYJEwCeaYV6VNzJFgBMAbhySXD4og1Hc/kERUrQwVCYaGHO36+S5o5SAK+CBBNMhp3B0hp6xceSizZr/xECDBy96PGy9+9huVx0dcAxx0niOitxEEG7mSDzBtrIQcU/AUskoqrDsPg30m5jVeZA7ga0ZDF4dMlRxGyxknO7vEzIDjPHcqgYpZAXFxzEEg2kkiSeqZ4fEgNAIIItB5b0LxwrobHLNO7En+g/wBMMFUTfvBoi54ZrKeH2A/2hzVQDuDQScvmNYv0Tl2LGaMo62VrHMsYEhZ9KC8GvPN+QLC7KoUKbzVioXG8tg/lDRNuspZSwmHmfZtv8V4WhxLWvYQdDY+Kytem6mYdBgwXDTy3TqhzSn2ug/TRxdPstxWy8NcxlngTA6JWdhUnNljiDuDgCPpCrrYkOcWlwa4GIccve3NE6yPmgv8AVi2QPLfztxS45pryOngx+USqbFeNIPS3oq24F0aAxwuidk9pPZVJcMzDGZpjTiOYXR27PoVA14Y0yAQ4SJB00VkMnJHnZcHFnO9k0h7VocS0AzEkAkaA8losS6U12tsJj2kNJZIMn3gBxiUlp7Kr06bQWuqX1BBOXcbmUxS9xfBpC7btd4oZWkQTcHfbih+yeygya74zvblaNcrN8f7reACltZ7yQx1NwaCJkETe+6yehkpmKak3XgCUWqbJ7MoNptDWANA0AEC9zZGyhaBsrw6UpjF0VV3XHiFGmdVLEFUtO9CaWU37lB1WdD4qtj7lDlwJtpKw6w6nJEhQad0C+v7qrEuIaAP+VKlUyCDM6nhPDwWMJM8rVu6wj4oI9F63V53NA+UwrH1dCF6DIuAZ1XWdRVlADW6T3o6XUqbpe50g2AgblGtBIMaaXK9FCWOAsXakfotsygV9MimQRcn5lEOILw03blOYHQg2grxzTLQNBM/ReMqEZyd2m7ctsHoSVKjqFVzZlr7UyZ7wBiP9zc1+qcseAWZgHCXDLrMDd4qyphWvY1hA7xkAiSDvgqrDYBrTI1E+E62XWFd9htLHgFrWxfWwBiNbL5j5MrynTa0Q0R/N6romxSw27ZY6c2bgIRFO5sqCVb7UC09Yuus5KhlhiDpok3aXD90O0B7riP8AB3UGfRF0MWArto0va0XtGpaY5OFx6gIovZkk60crxNd7S6W08wMEk6kW0idwMSNyUOruc4uLpcTJtEkqntbjA2ux2gqMBI0kg5T6Ql7sWN3gp5YuMmi+GZ5IJsaPxdwusfZxtb2tA0ybs0HI/uuG4vHAfz0lb77L6T3sq1Mz2Duta5pIJNy7kQO7bmnYoOxHqGqOr12EuGsOIGu4XNvNGlKdjy5xJMhgDQeJN3HyA802KbJU6Jr0UYmkC0yAbHcsPi8XlBa3Xjw/dN9ubbLu5SMDe8au5N4Dms0Wbh48lXgxtK2TZZrpDvDVw5rXtIc1wBBGhBUxW8lzrsjjXU6uQOOV4Pd/Dm3GONoW4p4i1x5KXsbYxL5H8+SHfYWNlWypzB+aW46s97wxo7x0gGQJjX+aLAZz4qwypUgHmqsDh3VD3ZjedB+6c7L7PBrR7V2c8BZo5c04NMAaQAssKMW9sX06AHM8/ol+KHgm1R0oHE4YOQtWM6FLsVlBLRmAN7x5c0ww9cFv0K9+4C0xbSR9FI4ccZ8Pouo5AlCk6o4nRo9ecpg8Aabgo4dsCNw0/RRqArAikXVpZOoC9Yxel0LjCFYkAlol7QcoJgHkvPbMqHUNqbwbE9R9V7l80LiqrRZ0HgNT4BYcwtxeB+l1TRxJ0IBPDQocPmIJB4ajhfgFXh3uzNB/G52YRBhptf0Wgjui0G9p4G/krwOIdbgbeUKDHW3eKg5/muDJVXD4Aeuqz+M2q51c02tdTZTmHkEZ3GJI3EDd4omo5wcYO/cbKjF7RqscIyua7TMNOLTzRZY/Yd6ef5OhRtqo5rXe2IfQyuzh4kFvEaifVcNbtCCQ2csnLMTE2nnC/QmMxdCpTc2vQ7rhDg3eJ8EqofZ1syr32Ne0Hc6cqDDi+2x3qc8uaXTOMYN9Ss7IxpcT5DmSu89mg2jhmNa0tAsASCXOOpJCHofZ8KbyaJp5CdG2IHCN60Wz9mOFRudpaymLTpzP84KyCjFfJHKc5vZotnUfZ0gCdxLieJuSVnttbYNSWMkM3ne/rwHJS2ttE1e62RTH+XM8uSXNpI8eOvul2LnPwgRwhVmoBYKeJKCc5U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data:image/jpeg;base64,/9j/4AAQSkZJRgABAQAAAQABAAD/2wCEAAkGBxQTEhUUExQUFhUVFxQaFxUVFxYVFRUaFRcYFxUVFBUcHCggGBolHBQUITEhJSkrLi4uFx8zODMsNygtLisBCgoKDg0OGxAQGiwmICQsLCwsLCwsLCwsLCwsLCwsLCwsLCwsLCwsLCwsLCwsLCwsLCwsLCwsLCwsLCwsLCwsLP/AABEIAKAA8AMBIgACEQEDEQH/xAAcAAACAwEBAQEAAAAAAAAAAAAEBQIDBgcBAAj/xAA9EAABAwIDBQUFBwMDBQAAAAABAAIRAyEEEjEFQVFhcQYigZGhEzJSscEHFEJi0eHwI4KiFXLxJGOywtL/xAAZAQADAQEBAAAAAAAAAAAAAAACAwQBAAX/xAAmEQACAgICAQMFAQEAAAAAAAAAAQIRAyESMUEEUWETIiMycUIz/9oADAMBAAIRAxEAPwDIBq0PZ98OYeDm/NIoTXZbrdIVBKNNu0f+ncPhj/EwsU5dC2yyadYf7j/7LndVybm7T+BWHVr5IvVLip1CqXOSSghUKV4jEEFHVHpTjNV1mpF+GxneHVbjbWNc1rIMDNT052K55R94dQui7RwLq1NrWRP9I3MABpBJJ3AAFMxyq38C8sbcUvcB+0/bQrV2Ug6W0qbGwNznAF/j7o8FgatItJB3Jj2gwFWjiHirGcuzAgyCHXBB3hWYHBHEVA1mrnkEnQACSf5xUjabssp9PsUtdBHLctBi3uFNlQvkAZBYmZOYEndpcdUfsnsZUxDS890EmOJgwOgsq9rdisRQaS12douQJBty3oOa6C+nKro0XZR2Uh+4iDPPdPwn0KMxm3Hse5oYLGxJ1G4xCxGw+0JpsLCM/wCVzoDhydByuFlqqNcVmh0EH82sbpOhTMc5wtJgPHCdclZd/rtY6ZR5r4bUrn8XkFOlhkSzDI/qTfk1Yca/ygYYmsfxlNez2Y1hmJNjqq6eHTLZNKKgPVHicnNWwM0YrG6Rbtmn/Wf1HyCGbTTLajJqv6/QKgU1hqB8i8lEPahKhXIFl7HIqg5LWPRuFddawUxpSCtAUaYVoCXyG0QKi4K0hVuRWC0crLkw2S+5CUlyY7DEvhGTGyrDM0/mYPVkfRcvquXUMMZaz/aPQkLlm0G5ajxwc4eRKbk/SLF4/wB5IhVqKlz1FztEfsDY1XF1m0aQlxuSfdaBq5x4BIKUhW4oDGNuu97O+yzBsaPbOq1X7zPs2+DRcDqSn9PYGDothmFoQd5YHnxLpKBzQagz8w023XVMD7lNxByRTa90HKA50XOgWxxXYzZ9RxJwrWk7mOcwcJgGOCJxGCbTwgZRGQMzhtyZziCXHedPJC8lRevAUcdzi76dnMftM2Y57G1nRnDg2Bb3jbff/laXs32Po4ZrDd1TL3ieJgmBu/ZFVNkvq06La7g4tcxzyB7xZEeqcYpgI1jmoeTUaPTcE5ORVRyt7rYkbt/khMeAbFZ/aWPxVOsGtAqU+JHekm0EcuKYVsQWNLqphvE7hwPFbRqYlxXZKhUnuxMmRzuUN2fwbmUoIgWjpeJ5xCfUdotfQqOZJDmuDXQQDa5bZRoU+4FVji6tkmRq9FVJiq2lWyttqbBHsYk+03TUj4R6k2W5JcY2bihykkE9nwXVAwk6T5a/RaejRy1BG+Up7JYaXvefw90f3QT8gtBUZGU8/mj9I2+NifX0nJL2K8c3+o7qqQxF4od93UqqEYKWgaq1LaybYgWSfElahcytrkwwOqUtcm+zdV0mBFbHlJqsXlNTKRZVRS9yqLla9iqLUdoXxZyctRmxqmWqJRLcJK+GCggplkhqsG6Wt5GoPVpHzK5z2kpxiKo/MT53+q3+y3d0jg4f5NP6JDt/Y5qVnOA1j5J0t4l/RcdZX/DI4HBvqvbTYMz3nK0cSdF3zsh2Zp4GmWs71R8Z6hEF0aADc0SYCzf2admWU89Z4moHZWcGjKMxHMzHQc10EKaTLoLyeucgMU4CDuMg9URWqDiJSytUkOHiPBKCZQ+p/ifQq5tIVKb6Z3z6oPc/+35orDugzxWGxdCv2n1VVYyFLb9M0nioPccbn4Sdx5HihXvzDu71I4taZ6MJp7BqDx7UNjjf6BWbVoGocrWF0RoCY5mF7hNmveTmADNc83PINI15yn+TI0hhj5+J4rLa2Mbi9Gc23hfZ0WNIiA+0RqEFhfcC07MZV/E13WZBQ2N2oWiXNlu8ObI8bJ8fUaqiZ4Ld2JQkDzL3Hi6PJafGVqb2F9MARJMOLgc3CdIjTmsNjdoijSe+2YPdlB3k3AXZZc4qg8MVCTb8I6D2ZZFGfic4/T6I6sRIuZnw0QHZWtOGoufEuY0nhJE6eKb06DXVLmIaT47hdV4ahV+Dzc/5OTXkpr+8epUAFPJmJAgSd9tTxUaTACR+pW0En4B8SDGiUYjDuP4Sm2JQj2fy61C5CtuDf8JTfZtBwNwVSGjiPVHYWoOI9V0ugYdjVjDwU8p4KLSPiaOpI+itZSzTD2GBJhxsOJskUVpg7zCoe5DYvGAPIkGN4NvBDvxwXUweSMVTxKKZVlBVsOWlNMNhQaeYGTwF09ELD9lO97+0+sfVOKdKeqUYHDvbcseAWm5aRpBWo7PYcvqzFm38dydf4mBT+ojR7Pwwpsa3z5k6q9wUnheqNl60A4ls6G/ApRiXwfAz4R+qe4oCOaS7VaHAEWIPmOCwxlFG7HHiQicLpCqoDuQp07LG6Vs6KbdIJc0FpBjx56iFQKVFrBSp02gBxdMXk6/IeS8dUVD6nBTSyN6RbDGo9k6tWEDUY99gYE+Kmb70LXaZ1S5FGNhAwr/jYOsz5fuhquCcSB7anPDK4A/3SfkoU8KYM1zyGUW6X6JJtP24pvyPzvkBpgMMb4Oi2MbN/uvkK9m2HjKBmgyLHxjWZWW7Z4RjMLUcGgm3hJAlahmgngB5AD6IXaeBbWYabvdOqujGkQZJW3Q12CP+mpjQCnTIP9ov6IjPmdmI1NuSRbA2ecPS9iHucySRm1jc3omznwE/F+6JMqrExpSi8zJ0t6oylToxcmSBpxHLfKR4V5mHZgDvAkjnEpz2fxbKTiah70DLIJ1mb7jYea2eGlpmY899xQNtHESzIKWR4O8wR0G9KH0jYgRrI+a3z9uUDqR4x9VJuOwzt7CejSlJ0Mnt2zm+Jc4ww6NmB1ueuijhq7hpYfzeunto0HfhYfCF8MBQ+Fnot5AcPkyfZ7DitLqjoaDGUG5OsnkgO0VQUahZTLhI717X0C2uI2RRyl2QWB5DxWSdgWBoPsmkE3OXibTfkthBylaZ05qEKa37mQ2njMtV4nQwhWe0qh5a8sFMZ3ECZA/DO6eK3B2fhzJdQpknUmZPPVUHZ9AEtbSa1rmnOAXd4SIF9N6c8MlsnWWL8hOz6VPMAaVO5AnKCfVaZlFrdAB0sshSxABBkboWhdtZmgkmJsN3FIkUYug8gbwPJV4qvUYAaYB42kjhA80BS2u1xaGgkvmOFtZjTVN6OiDsaB09r1LS1vqPqrxtUfiZ5GfQwgMdVl55R+qDrVVLPK06KoYouNsb1sU147rtNRvHgk+KdLo4fVCBjiZFo3n9EWTck6rVm0L+g7+C2mV4aioqV1S+txS3Jy7Hwgo9F9WqPBBHEueYb3WjUgEx1heUqTqpMWaNT9BzRuEw5Fg31aijDzQOTIlpFlHCUzoXniTLekCN/wBE0w+wqTmmQZ6n/hCYN5lxtrGsxCfYKo2NZncR/JT1FexPzfuZ7F9m3VCWte1mUncTI3aGyQbR2NUwsNqEOkWeJh0a63Bv6rpM5RYX4BZ7tkyaTA9wDs0tGu6HeGiYtG22zFBfSrfu/wCYev6KBpHiPNaYSaVKo7TqvG0XcJ6EH6rypSdLe67XgU3D+6E+o/5s0ez8C57BAESeFjw4oirsV5ghp0Vexqh+7uEwc7o4gbkRRrwQcziI0t6pcpytmwhDitg7DiaQyikajeBEx4qjE40uEVsCCOhPzatFgMV3TJm6NGJCHXlG78MyVCvhWjN92LLA2neV87aWGPuMqk8MxaPEkrXiuF4XN3geQXaO+73MlhDVeS2SGkQRmmR1ReI2Izu5Se7EyTAE2MbzqtEMnAKFem0tIOhG4lH9RroFYk9MylTZrLkF0EmCHEAweqD+6DO5uZ3utvN/xb/JNKuIzQAIAsAP5coKm0+1eYNg0TBVacqXIjko2+Ig27Tdh8QWNexrHtDqQfvDrOYDy+RRGzq9T2oLqbXGwBEEW6KntrRDqGGeHNqZc1Mvbo6zTI8WlZKmS24JHQwpVDkrGufCWjrOzM2cNLQ1rS5wAygifygkxdN3WBWe7F7ONGgC6c1TvGdQD7o8r+Kb7SqRTd0+dkqVR6KYXKrEb6pcSeJJXkgKpUVH6qCrdno9Kgt1VUuqoZ9ayoqYiFpgRVrwpYPDmqZNm/PkF5gcCX951m8OP7J7SaBbQBPhj8snyZa0j3IGtDQIHBToi/VVTJUmVS1wsYjVPJ+2VPe2i6CHDNJH1ROC2oC6AI5m58kv2oQ5szcG31/nJAUq2UpOSTi9FGOMXsdO2nUpPcScwae834unArJbX22+rUc92ugGoaNwBWg2pS9pTdUvOQzwsIHnPoshTwhATIyTjYqacZUTp4614VjMVO7jvUGYWf3U24UDmV2wbJMxQVnt5iP0S+swTYKVHxTcT+7YrM3wY6p491MBrSYHPiiG7dcNfolfVD4ipca7zby+qY4IWptGhZ2gHA/JF0NutO426rJMPhyTTZNOQ7qPkgnBJWFDI26Hp2+wa26n9kRT2y12h9R+yyHaJsBg5lJgF0cfJWFLJxZ0DFV6jq9KoyuWU2g56WQO9pOhzZrQmFbFyxxFoB4jXTcucUHumzinuxqLn1GtJMTfdYaonhdAR9Rvo2/ZbBCnSmO8683MDcAU7fXG8x1shKeIaynmcbCNF5T2rSP446ghA7bsaqSo5Hhn+02U7/tVAfCf0ch+yOx/vFYSP6dOHP5/C3xjyBUeyDzUw2No/wDbzN4zDv8A5C3nYjY/3bCsafff338czhp4CAi5VaFKHJpjxxS/abu4eo+aNqFDVGBwcDoUmStUUxdOzPVakICvUgq/aNN1Mw4E8CAe90/RRw2w6j7vOQcNXeW7xUig7otlkjVgGcuIDZJ3AXJ8E92fsbL3qlz8O4deKLpYZlEQwXO86mNZKswuIzuIncZCohi8ks816JEL1xt1XtQKLWyjEntJkkDSd53c0diajT3aTcxFsxs1vU8UKylNzMAjprvRGzaA9iwn4QR43WoJL3M52rwuWkK2cvc07jDBoTDd/UqikASOCJ7Q1mNwzhqS51hqbbl5UEgVIjMGk8rD+FKyq0MxSSdDfCNblLDdpFwd6TbR2X7J1rtOh+hVtN5G9MKeJa8ZXpEXxZTJckZ11FU1KK0dXBAbpHETH7Kh9OkPfsN909ySVsmUZN8UtmWrsQv3gDVbKvsuiRma9xHABsxy4pbj9jsPuB0gXmCI6gCEWLNj5rYObBk4PQuwJNYkMBMXJ3D91XWwFbPOWGwizjKlCiKdJoBDnEmxk7lDA9o8SB/UbTJ4QR8iqXPeiThSqwYhzRcFPdg96mT+Y+kKql2ja73qI8HT6EK+jt+gLQ5vhPyWSlaqjoRSd2Ku1jodTHJ30SdhWuxGIwlaC54n8wj5hQbsTDu91zfAj9UUJpKmZODb0ZvD6zwWu7MvjOXTMW4Rvv1hDHs20aOKb0cP7KmG6nefkmSmmqQEMclK2XtxE0iTveqhUbxXjoGHJNhmS2nWadHA9CCgSGtmM+zitGKLfjYR5GV1xpXN/sr2b3qld2/uM8LvP/iPArozSlz7DxfqU1pJMGI5Sh87miCA4cQfoVfUdDjzAVWZLDZBuJ6jrZT6LwtXmQdFxwu2i5x0kAjcJJ4BEbHwxDScpBMa6x03KVWjcGeMSJA6qGFGXMTJJEEzcni7ldby1RnH7rD30CYgL0Ue73SDO+bKgVbtcdzSCPKI8VNr+8AfwiSBpLrW9UIRJzopODnC0iR9Vc2oGimzWwHUNACWGrNIn4nX8XK+oZqjk0+q05ystOzKFSoczJDYJEwCeaYV6VNzJFgBMAbhySXD4og1Hc/kERUrQwVCYaGHO36+S5o5SAK+CBBNMhp3B0hp6xceSizZr/xECDBy96PGy9+9huVx0dcAxx0niOitxEEG7mSDzBtrIQcU/AUskoqrDsPg30m5jVeZA7ga0ZDF4dMlRxGyxknO7vEzIDjPHcqgYpZAXFxzEEg2kkiSeqZ4fEgNAIIItB5b0LxwrobHLNO7En+g/wBMMFUTfvBoi54ZrKeH2A/2hzVQDuDQScvmNYv0Tl2LGaMo62VrHMsYEhZ9KC8GvPN+QLC7KoUKbzVioXG8tg/lDRNuspZSwmHmfZtv8V4WhxLWvYQdDY+Kytem6mYdBgwXDTy3TqhzSn2ug/TRxdPstxWy8NcxlngTA6JWdhUnNljiDuDgCPpCrrYkOcWlwa4GIccve3NE6yPmgv8AVi2QPLfztxS45pryOngx+USqbFeNIPS3oq24F0aAxwuidk9pPZVJcMzDGZpjTiOYXR27PoVA14Y0yAQ4SJB00VkMnJHnZcHFnO9k0h7VocS0AzEkAkaA8losS6U12tsJj2kNJZIMn3gBxiUlp7Kr06bQWuqX1BBOXcbmUxS9xfBpC7btd4oZWkQTcHfbih+yeygya74zvblaNcrN8f7reACltZ7yQx1NwaCJkETe+6yehkpmKak3XgCUWqbJ7MoNptDWANA0AEC9zZGyhaBsrw6UpjF0VV3XHiFGmdVLEFUtO9CaWU37lB1WdD4qtj7lDlwJtpKw6w6nJEhQad0C+v7qrEuIaAP+VKlUyCDM6nhPDwWMJM8rVu6wj4oI9F63V53NA+UwrH1dCF6DIuAZ1XWdRVlADW6T3o6XUqbpe50g2AgblGtBIMaaXK9FCWOAsXakfotsygV9MimQRcn5lEOILw03blOYHQg2grxzTLQNBM/ReMqEZyd2m7ctsHoSVKjqFVzZlr7UyZ7wBiP9zc1+qcseAWZgHCXDLrMDd4qyphWvY1hA7xkAiSDvgqrDYBrTI1E+E62XWFd9htLHgFrWxfWwBiNbL5j5MrynTa0Q0R/N6romxSw27ZY6c2bgIRFO5sqCVb7UC09Yuus5KhlhiDpok3aXD90O0B7riP8AB3UGfRF0MWArto0va0XtGpaY5OFx6gIovZkk60crxNd7S6W08wMEk6kW0idwMSNyUOruc4uLpcTJtEkqntbjA2ux2gqMBI0kg5T6Ql7sWN3gp5YuMmi+GZ5IJsaPxdwusfZxtb2tA0ybs0HI/uuG4vHAfz0lb77L6T3sq1Mz2Duta5pIJNy7kQO7bmnYoOxHqGqOr12EuGsOIGu4XNvNGlKdjy5xJMhgDQeJN3HyA802KbJU6Jr0UYmkC0yAbHcsPi8XlBa3Xjw/dN9ubbLu5SMDe8au5N4Dms0Wbh48lXgxtK2TZZrpDvDVw5rXtIc1wBBGhBUxW8lzrsjjXU6uQOOV4Pd/Dm3GONoW4p4i1x5KXsbYxL5H8+SHfYWNlWypzB+aW46s97wxo7x0gGQJjX+aLAZz4qwypUgHmqsDh3VD3ZjedB+6c7L7PBrR7V2c8BZo5c04NMAaQAssKMW9sX06AHM8/ol+KHgm1R0oHE4YOQtWM6FLsVlBLRmAN7x5c0ww9cFv0K9+4C0xbSR9FI4ccZ8Pouo5AlCk6o4nRo9ecpg8Aabgo4dsCNw0/RRqArAikXVpZOoC9Yxel0LjCFYkAlol7QcoJgHkvPbMqHUNqbwbE9R9V7l80LiqrRZ0HgNT4BYcwtxeB+l1TRxJ0IBPDQocPmIJB4ajhfgFXh3uzNB/G52YRBhptf0Wgjui0G9p4G/krwOIdbgbeUKDHW3eKg5/muDJVXD4Aeuqz+M2q51c02tdTZTmHkEZ3GJI3EDd4omo5wcYO/cbKjF7RqscIyua7TMNOLTzRZY/Yd6ef5OhRtqo5rXe2IfQyuzh4kFvEaifVcNbtCCQ2csnLMTE2nnC/QmMxdCpTc2vQ7rhDg3eJ8EqofZ1syr32Ne0Hc6cqDDi+2x3qc8uaXTOMYN9Ss7IxpcT5DmSu89mg2jhmNa0tAsASCXOOpJCHofZ8KbyaJp5CdG2IHCN60Wz9mOFRudpaymLTpzP84KyCjFfJHKc5vZotnUfZ0gCdxLieJuSVnttbYNSWMkM3ne/rwHJS2ttE1e62RTH+XM8uSXNpI8eOvul2LnPwgRwhVmoBYKeJKCc5U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://mamadoktor.ru/wp-content/uploads/2013/05/skrining1.jpg"/>
          <p:cNvPicPr>
            <a:picLocks noChangeAspect="1" noChangeArrowheads="1"/>
          </p:cNvPicPr>
          <p:nvPr/>
        </p:nvPicPr>
        <p:blipFill>
          <a:blip r:embed="rId5" cstate="print"/>
          <a:srcRect r="7778"/>
          <a:stretch>
            <a:fillRect/>
          </a:stretch>
        </p:blipFill>
        <p:spPr bwMode="auto">
          <a:xfrm>
            <a:off x="7286642" y="2357430"/>
            <a:ext cx="1714512" cy="1071569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02877" y="1571612"/>
            <a:ext cx="6798016" cy="496317"/>
          </a:xfrm>
          <a:prstGeom prst="round2DiagRect">
            <a:avLst>
              <a:gd name="adj1" fmla="val 43824"/>
              <a:gd name="adj2" fmla="val 0"/>
            </a:avLst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Младенческая смертность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6,8 на 1000 родившихся живыми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834078"/>
            <a:ext cx="6805990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В рамках государственной программы Саратовской области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«Развитие здравоохранения Саратовской области до 2020 года»</a:t>
            </a:r>
            <a:endParaRPr lang="ru-RU" sz="14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5" name="Picture 7" descr="http://cmt-kazan.ru.images.1c-bitrix-cdn.ru/upload/medialibrary/416/4169841d6ae66f05a5a5b429e868afe4.jpg?1387990656420695"/>
          <p:cNvPicPr>
            <a:picLocks noChangeAspect="1" noChangeArrowheads="1"/>
          </p:cNvPicPr>
          <p:nvPr/>
        </p:nvPicPr>
        <p:blipFill>
          <a:blip r:embed="rId6" cstate="print"/>
          <a:srcRect r="7695"/>
          <a:stretch>
            <a:fillRect/>
          </a:stretch>
        </p:blipFill>
        <p:spPr bwMode="auto">
          <a:xfrm>
            <a:off x="7286720" y="1000108"/>
            <a:ext cx="1713580" cy="1238235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0" y="1071546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928694"/>
          </a:xfrm>
          <a:solidFill>
            <a:srgbClr val="003399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Раннее выявление и коррекция нарушений развития ребёнка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429264"/>
            <a:ext cx="8715404" cy="553998"/>
          </a:xfrm>
          <a:prstGeom prst="rect">
            <a:avLst/>
          </a:prstGeom>
          <a:solidFill>
            <a:srgbClr val="FFFFFF"/>
          </a:solidFill>
          <a:ln w="1905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В 2016 году мероприятия, направленные на выявление и коррекцию нарушений развития ребёнка, осуществляются за счёт средств областного бюджета</a:t>
            </a:r>
            <a:endParaRPr lang="ru-RU" sz="15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71736" y="2643182"/>
            <a:ext cx="6429420" cy="1500198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за 2015 год на фенилкетонурию, врожденный гипотиреоз, муковисцидоз, адреногенитальный синдром и галактоземию обследовано 28 512 новорожденных, выявлено 20 случаев врожденных наследственных заболеваний, из них 5 случаев врожденного гипотиреоза, 3 случая муковисцидоза, 2 случая адреногенитального синдрома, 1 случай </a:t>
            </a:r>
            <a:r>
              <a:rPr lang="ru-RU" sz="1400" dirty="0" err="1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галактоземии</a:t>
            </a:r>
            <a:r>
              <a:rPr lang="ru-RU" sz="1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, 9 случаев </a:t>
            </a:r>
            <a:r>
              <a:rPr lang="ru-RU" sz="1400" dirty="0" err="1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фенилкетонурии</a:t>
            </a:r>
            <a:endParaRPr lang="ru-RU" sz="1400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71736" y="4286256"/>
            <a:ext cx="6429420" cy="785818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за 2015 год обследовано 27 297 детей, второй этап проведен 318 детям, по результатам скрининга нарушение слуха выявлено у 85 детей</a:t>
            </a:r>
            <a:endParaRPr lang="ru-RU" sz="1400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71736" y="1357298"/>
            <a:ext cx="6429420" cy="1143008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за 2015 год обследовано 22 596 беременных, выявлен высокий генетический риск у 317 женщин, проведено инвазивных исследований – 230, выявлено хромосомной патологии  – 67, врожденных пороков развития – 70, прервано беременностей – 198</a:t>
            </a:r>
            <a:endParaRPr lang="ru-RU" sz="1400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4282" y="1643050"/>
            <a:ext cx="2214578" cy="714380"/>
          </a:xfrm>
          <a:prstGeom prst="round2DiagRect">
            <a:avLst/>
          </a:prstGeom>
          <a:solidFill>
            <a:srgbClr val="FF0000">
              <a:alpha val="23922"/>
            </a:srgb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Пренатальная диагностика 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3000372"/>
            <a:ext cx="2214578" cy="714380"/>
          </a:xfrm>
          <a:prstGeom prst="round2DiagRect">
            <a:avLst/>
          </a:prstGeom>
          <a:solidFill>
            <a:srgbClr val="FF0000">
              <a:alpha val="23922"/>
            </a:srgb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Неонатальный скрининг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4357694"/>
            <a:ext cx="2214578" cy="714380"/>
          </a:xfrm>
          <a:prstGeom prst="round2DiagRect">
            <a:avLst/>
          </a:prstGeom>
          <a:solidFill>
            <a:srgbClr val="FF0000">
              <a:alpha val="23922"/>
            </a:srgb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Аудиологический скрининг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72272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29396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0" y="714356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  <a:solidFill>
            <a:srgbClr val="003399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Результаты диспансеризации в 2015 году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3712" y="1000108"/>
          <a:ext cx="867876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817"/>
                <a:gridCol w="1604478"/>
                <a:gridCol w="1969132"/>
                <a:gridCol w="1750341"/>
              </a:tblGrid>
              <a:tr h="7461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Группы здоровья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Сироты в стационарных учреждениях (3,8 тыс. чел.)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Сироты опекаемые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(4,7 тыс. чел.)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Все дети от 0</a:t>
                      </a:r>
                      <a:r>
                        <a:rPr lang="ru-RU" sz="1400" baseline="0" dirty="0" smtClean="0">
                          <a:latin typeface="Tahoma" pitchFamily="34" charset="0"/>
                          <a:cs typeface="Tahoma" pitchFamily="34" charset="0"/>
                        </a:rPr>
                        <a:t> до 17 лет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ahoma" pitchFamily="34" charset="0"/>
                          <a:cs typeface="Tahoma" pitchFamily="34" charset="0"/>
                        </a:rPr>
                        <a:t>(395,4 тыс. чел.)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868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baseline="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ahoma" pitchFamily="34" charset="0"/>
                          <a:cs typeface="Tahoma" pitchFamily="34" charset="0"/>
                        </a:rPr>
                        <a:t>практически здоровые (%)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4,6%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21,9%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22,2%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868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функциональные нарушения (%)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28,2%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56%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54,9%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868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хронические заболевания (%)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40,5%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18,8%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21,3%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868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тяжелые заболевания (%)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0,8%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1%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868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ahoma" pitchFamily="34" charset="0"/>
                          <a:cs typeface="Tahoma" pitchFamily="34" charset="0"/>
                        </a:rPr>
                        <a:t>инвалидизирующие</a:t>
                      </a: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 заболевания (%)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25,7%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2,5%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0,6%</a:t>
                      </a:r>
                      <a:endParaRPr lang="ru-RU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5842" name="Picture 2" descr="http://apsmi.ru/image/1304/1054021.jpg"/>
          <p:cNvPicPr>
            <a:picLocks noChangeAspect="1" noChangeArrowheads="1"/>
          </p:cNvPicPr>
          <p:nvPr/>
        </p:nvPicPr>
        <p:blipFill>
          <a:blip r:embed="rId2" cstate="print"/>
          <a:srcRect t="4545"/>
          <a:stretch>
            <a:fillRect/>
          </a:stretch>
        </p:blipFill>
        <p:spPr bwMode="auto">
          <a:xfrm>
            <a:off x="6660232" y="4714884"/>
            <a:ext cx="2100181" cy="1500198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35844" name="Picture 4" descr="http://qpicture.ru/images/2011/12/12/istockeye.jpg"/>
          <p:cNvPicPr>
            <a:picLocks noChangeAspect="1" noChangeArrowheads="1"/>
          </p:cNvPicPr>
          <p:nvPr/>
        </p:nvPicPr>
        <p:blipFill>
          <a:blip r:embed="rId3" cstate="print"/>
          <a:srcRect l="6144" t="2780" r="4773"/>
          <a:stretch>
            <a:fillRect/>
          </a:stretch>
        </p:blipFill>
        <p:spPr bwMode="auto">
          <a:xfrm>
            <a:off x="4427984" y="4714884"/>
            <a:ext cx="2071702" cy="1500198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35848" name="Picture 8" descr="http://www.kp40.ru/news_images/anons/22254.jpg"/>
          <p:cNvPicPr>
            <a:picLocks noChangeAspect="1" noChangeArrowheads="1"/>
          </p:cNvPicPr>
          <p:nvPr/>
        </p:nvPicPr>
        <p:blipFill>
          <a:blip r:embed="rId4" cstate="print"/>
          <a:srcRect t="4167" b="8333"/>
          <a:stretch>
            <a:fillRect/>
          </a:stretch>
        </p:blipFill>
        <p:spPr bwMode="auto">
          <a:xfrm>
            <a:off x="2285984" y="4714884"/>
            <a:ext cx="1993618" cy="1500198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sp>
        <p:nvSpPr>
          <p:cNvPr id="35851" name="AutoShape 11" descr="data:image/jpeg;base64,/9j/4AAQSkZJRgABAQAAAQABAAD/2wCEAAkGBxQTEhQUExQWFRUXFxQUFBcUFBQVFBQVFBQWFxUVFBQYHCggGBolHBQUITEhJSkrLi4uFx8zODMsNygtLisBCgoKDg0OGhAQGywkHyQsLCwsLCwsLCwsLCwsLCwsLCwsLCwsLCwsLCwsLCwsLCwsLCwsLCwsLCwsLCwsLCwsLP/AABEIALEBHAMBIgACEQEDEQH/xAAbAAABBQEBAAAAAAAAAAAAAAAEAQIDBQYAB//EAD0QAAEDAgQDBgUCBQMDBQAAAAEAAgMEERIhMUEFUWEGEyJxgZEyQqGx0cHwFCNicuEzUpKTsvEHFVOCg//EABkBAAMBAQEAAAAAAAAAAAAAAAABAgMEBf/EACYRAAICAgMBAAEDBQAAAAAAAAABAhEDIRIxQVEEMnGRExQiQmH/2gAMAwEAAhEDEQA/ANzHDFOwte1r2nJzXgH3H6rzrtX/AOlrQTJRm25jcf8AscdfI+61MUpabtNipeM9oMEJeWkkZG3w+ZOwW8ZqRnPE49HlfC31NM/CMYO7c8//AKnI/vNav+LZZr5XFp3YRr5Wv7LJ8V7WyzPIhsOb7ZD+0fqUZwjg80nidck/M829hqqk1VMiMXZ6JwyVr23abj97K0jYqTs/QmJpxEEm2mgsr5juqxOpEjWqQBI14XFyLGc4oSd6ne5R08eJ4voMymtsTdKzouFFwubi+Y6ckwcDdiuXZcrDPzV4JkpnC14o5ucrsqW8EYMzn00CMgha3JoA6BLLPyUPenZOkgcm+2FOeB5pQUPGw7olgsgkVrU8JqTEmAsoBsDooK1wa0neyIIyVJx6c2AOhyyTUkkA3g8ONxedzktCG5Ks4WyzQFaEpA2QzvskidkCg55LuPRFwjwoQgkhQytzTJK5jRmbnkMz/hV0/FSfhAHnmUmwcHJaDyEipzVvPzH0sE01D/8AcVFk/wBvIulypv4+Ucj5j8J8XHBo9tuozHsjkiXgmi2ITHBRQ17HaEKdUZNUQkJhUzgoigQi5cuQBnQufGCCCAQRYg5gg7EKXu08MXIme0zIzdmo4XY4meG98OuDmW8x9lYUNRsrxzEH/wC2svcCxPIm3squyeKQXTSI5hugI6cjQqdmIclRNoL7kFIY7bn7qESv6ey7E/n7AICyUyHdHUUdm35/bZVTWu/3E+eaKp6lzcrXHL8KoumTNNrRZYU145pY5w7Q+m/slWxzEbYrqZrQEwyKMzhABGJNxofvF2NAgjGml6HMia6YAXJsEhlg16pOJsBePNK/iZOTPc/oFHcnMm5UOaNo4ZMs6aZrRmQpJ+JMAyufIflVbWpHsyPkhZCngrsim4s1p69UBV1z3i7XnoAcvYKn43w91y7vGtadnvAJPS4681B2dqnYnROOguP37KZOXvRUYw6XZf8ADKnGM9RqrBrUBQMAcVaRtUpstpCtjUojT2hSBqoQM+FV9XTq5cxAzN9D+/dJjKWY4Rppyz+yJ4Vx0g2cbj3soa5ptoD5HCf8qge7Cb+L1H4UcmmRLGpLZ6ZDKHi4NwmvasTwzjJiIJzYTny6+RWpkrzYOAuLX12WyyL08+eKSdBK5RRVAcAbWUgcFSafRk1WmU6fGoXDJIyRch7dBVgmd1yXAKVjrEfVMdETH2yOiJDU58AKisW+XL8Koy8ZEoeokDEoYka++iUFaGQoYnYEgcnByYEZjSvlfa1/z7qS6QoBpPsEMp3Pun95ZSSRIGeMtzGY3H4T5Gbx/AwTp3eoEOFr3SCpbzVWZUFTVFhcqsmmc7X0GwTpHY3dApXtDWknksJzvo7cONRVvsWmjVlFCquhqA6xCs5a1rG3OgUpXs1lKnQS2JRzR2z90yn4k1wuPJc+oPJVGiXZ5p28p5IpQ6NmMvtbFchrQLG2fPPLndSdmKDu557Pa9jTga6Ml0bjYYsBOoviWz43RsmjwvBuM2nxZXyPwlV3CuE4AGgWaOep6laSdoxjGpWWFFFurKNqbDFYKdjVKNGSMClCawKZoVEjcKgnhDgjAE1zEAZniFI4D9lZyoYbn/wt7UtsCs9xGla7Ma/vIrGUTSJmi052v1H6jqrHgvF8A7t2dvh00N7j981FNT/4/UX5quqoyDfQg39bqCJwTNnw+tBs0G1x9dlYYm87dLrI0st2sc3JwP1Wvon94wODRnqOR3C0UZ/6nFNIrJjsmQRm6kqGrqOTDkcxz3WbPUitB7Y8k8xZKdrgQLLg1XRIPTS/K7UH3GyIewEIHiEZFnN2Nz1Clp6m4Ca2iq9GPYQbhSRSB3Q8lxfdQzxHUZHYpJ0J4+QVZdZNpJcQz1GR/KlDVdmPGuxuFKAnhqXCqslojsmSRqay7CgKM3xKMszafQ6IKlaXHEfIC299Uf2rcWsvzy903g8dyOmQUOVaKjjvYZTUp1TambIgDorpkWSo4meI32Kk2hG5bKnsrKLvjJ8TXvFvM3A9iFo6+lvGfK/svOqCo7jjD2k+GUAgf1Ntb6Yl6t3JdroUo/Cs8UpWjP8AZuDCyxNySXHzcb/aw9FqG0wwg81mXh0NZGwXMcgcNPgc0FwN+RsR7LTE2NgctlMPnwWTx/dnfwgKjlpAEYwoOumIXQjnfZARZc0oXv0olSspKw5iIY1DwouNUhMUBIWqYNSOamSCTR3VFW03L8LRuCrqyG6iSsuLMu51rhwyO9tD1QNZDcZcrZ/qr+qp/ZVNRDY5W/QjqsmWwDhL8MgadNR6HRXlNK8A4XWFybZdOio5I7ODtLG6t4Z7Ba4X4cmaNOy3ljuEJhLeoR8adPT3BssqO1MEpqmxtsrGOS6zkNUC5zb2e02IVjT1SSY5ItnNuqbiULo7vbcjUgbdQreCW6lkZkqoE6ZmaLijXAG4z0V3DJiCwvbPhD6Y/wAXACWtJMsY0AOr2jYbn38jezHaqKYDC8X3G48wpUvpu0mtGrdGW5jXfqjIngtB2KihqWvGfumupuTteS0ijmnGyV0w5pYn4vhDnf2Nc/8A7QUBGxseo72Q7vH8tnkz5j55Js08shAdI47BoNm+TWNy+i2jitWcc8vF0WjxbNzXtHNzHtHu4WSAbjMc9lWyNdEbGqZC7XC+oDHerMV/cKamqSQXOLJGjWanLJMPWZjDZw6kB3IoeOugjl+oF7T0Jkp3hvxAYm9S3O30VZ2aqA6MOG61YzyNr2BFjdrmnRzTu0rIwU/8NUvi0Y8mWL1PjZ6HPyIXNk07O3FtNGtpzkqesgLZCdirWldkkrIr5qntCT4ys837VcNIraOYDwl+EnrY4fuQvUaY5BUfEaDvInNtcjxN5te3NpHS4Cl4ZxHHC13MA9RcaI6dl5nzSaDqqmu8PGu4/CJiQkTiUZCxCq7M91TJy8Ks4hVEt8LQ43ta9jboVYSsyWZ7S42QOLHFpyuRra9jblqM1rHZm9KyGoqyw+IZb3FiOvUdQiZnWbcaFec0VXJJEZhcMbOIS18mJ7iQCTgJuBY6+i3vDQ50GE6tJb/xNv0UzVDxztWzRUxu0FEtQlDkAEWU0J9k7HJ5QzXJwkTsVCvCFmCnL1FIgCqnHP3yP0VdNhORIB9gfJW1VECqqpjGhPsFnLRoioqY/pkpWsyFuSWdlgVNRwktFgpgYZtFxG7NWEBWepqu+XurSmqEI6GgPtB2cErhNEcEzdxo9u7HjcddlT0lWcRa4Frmmzmu1HI9Qea2sUl1U9oeDCYY2eGVvwu5/wBLuYKUo+ouEvJEFNUWVtBPdZCgrSSWPGF7cnNOx5jmDsVaRTEFSpFygXszARzuvLO0fZFsJe6Okc9njc19PK5kzC8CwMejmNINsOefRekxVNwpcitFKnaMpQUlTMN2RDX4xFWPsLBsdZE6KQHcGZoc3lqFqmQ1DNYy5v8AvitMw/8ATu73aFJU0AO2eySma5hxNJaeYNinab6o2gpKNcr/AHBKnizbG+t7NuHA4rfMCL26p875GkU8brSloNRJcgsuATE0jNrWh7MRb4iXtaCLkte7iDp6uKKXxYZY9WstZ1ja9sW+huhoWOMNRUX8feEm4vcucX29DKR6DkunF0eXne+QW3hdPEzM55/E9zQTzEbCG+tieZOqrat8LHMdHK5kl8nY3ua3zJJcwf2Hza7Q9w7B4XVDjdz2RX1OKQ2blfS6C7U0uAua0fDfxc+pWj/c57fw2PBKvv2PYW4ZoiSWiwufmwgZDFlcDw3Mbxk4KLjXDxMwEHxNIexw8vsQqDsXUu72lffNzJIndRCSGk+ksQ//ABbyWyDLYhye8D+3EcI9rLnyxX8nbhm0yhoakt8L8jz2KsxIh+IQAHPQ6dHf5Q8MpGRXOtaOt/5bLCWYNaTuqPhsRDQD1J8yST91ZOGJIyOyHsUdBdO1HwhBQFGRuVRBk7m3QFdSB7C0jIgtPk4WKOa9I9aJmTR5RWdnAJ42F+LxYiA3D4Wm5Ls/IZLY8EpyIs9y52euZJUvFKAd8JObS33RkYs2wQ3bCMVFaJKfRTXQ7MgniRIGTXSXTA5KSmIUlJIUwuTXOQIGqn+ipquYDqVaVRyOap3xnTQeaibLRA+Qm/2tZWnCwO7Gqr3xYWk/sq64ZCe7GSII5PyXoqu0HD+5/nM+G4Dm7i5yLefkm0tUHC4K0jJon3BDZDlZoJwtO5c7c6WAvqqniPAMIxQWaRq35Xfg9VEo+o7oTT0wilqVYxyXWVhq9nAtcNQdQrClqTqMx0STLcR3H+AibxMOCVvwuH2PMdFRQvlYcMrCCMiRfCeoO3qtXHVhSiVp5Icbdoam0qZn4awbFWENUpayCF2rQT0Gf0zT+H8FbfE4G2zST7n8ISdilJVY19WNyiuDYXyNvZwcxz48wWnA/A4HqDb3Cpu1HDB3ZwCyh7IVTnNbG3/Vif3kQJtjBGGWK/8AU0Aj+pi0x1zpmWZt4riN4s19PXlxuGuLZYzbIuaAC36fZWEcgjlmiP8Apzfzob7iRxc0eeJxj6FjBq8Lay0MNVGMTeo2cx29jsVluJ8HMY7mQOlguTHI0N76AuFneEiz2kZFuh5LphLbOCW4qzPUt2uvfffY7+uqIquH96LC5J25lFO4ZP8AK6GYZYXOJD7dWvfG8esj0p4RO4WmkjhjOT2x2Lnjdpa1zyR0MobzBGStfCWvQXs/CA4uYbshYY2OGkkspe27eYLpLA7invo4LXA3LjzfJbyDyAfYAqv4fCBbu24Y4z/LvmZJiLd485XwgA7ABoAtkFZsjDQANAAB5AWCyyvw3w/QergD2lp3+nIjqs8SQSHfE02PXr6jNalwWf7QswWl2Fmv8ibNd6E+x6LmyLVnZie6HwPyUx5oKnkRjDkpizSSJY3IqN6CBUzHKkSwzElxIcPSiRWTQtRDiHkohCiQ5cSmZuwaRqgJRchQ0ibEjmlPLlECkLkhEl0PM7qufJ6KA5/5SsCOU32UWHLMIlsagqnWCQmwXu8b2sHmVqIIg1oHJVvBOH5d4dTtyVv3S0gjgzT5SMzw+oa0AAq7gqgRqstBwqQDwu/5flWlLSy2sQ0dbklZKz1nx+hnEqKOUeLJw0cMiPyFWxcJwnKU+gzKtoeHD5nE+th9EZHTtboLfvmnx2T/AFK0mU8fCXH4nn2H1RsHCQNXOPqB9lYtXEp8UTyYyKENyAA8lKm3XXTEQ1sGJtliq7hz4ZMcdwQb5LeEoeeAO1CmSsqEq14BcE7Sh5zcIpTk64/lydXAfC7+oZeWiuqmscW3cw+bfGw+Tgs9PwZjtlJTUrmfC9zfJxH1VxyNdoyyYIy/Sw3vi74WuPkwn7BIaRzj/NOED5BYvPnszzKa6Y28UjyP6nuI9iUyOqbtpyaPwred+GcfxV6WDToAAABZoGjRyHPmScz7WkwoRs7tm+5spWufvYeSyuzoqkSuYg6+nD2OY4Xa5paRzDhYo1nVMeENCTpnn/CpXxuMMhu5mhPzN0B89j/laCmn5pOMcODiHj4gTY+eyip24gCFglxdHS5qSLJrgU69kG0kKZsy0TM2Sl64PURkUXfDn9UxoNbOE8zKpdVC+Tgp42vOYF/JCYpIMe9QucmB3PL7riVVmTQpeuuuc6yidIkIe4JoTS9IwX016Islsc9y6noTI4Od8I25o6m4dfNx9Ee2kI0KtR+nJky3pDI2WFk5KYH80ndv6LQ5wFrLKRhUOJcHrE9UKulxoYSpweix0EY03Eoe8Te8QNIJDkuJDiRcZEATlyUOQplXCWyAoKcVTV/FPFgjGJ3zH5W9DzPRA8Y42XO7mI+L5nD5G/k7KbhlFYDJZt26RajStk8FKXZvJd029lawQAJsMSNjYrUaIlKzo2KZrU5rEtlZIyyY4KYqNyAKriLCTGMJe0vaHgXvbPPLUXtdGz8LibJhDcFwCC3L3Gilp/jb66eRXcQojfGCSepJS4+kSk0zK9oaiamdZ0JkYfhkZa3k4E+Eqo4BVd9UHG1zbNuLkWOewB8vdb9swcLOFwciCh3dm4nEPYLbgtNiPX8qJY72jXHm49kZibuLjkhJuHsdbTLS/LkVYVUDorZY2kgXFg4X5jl1Hsoo43AkABzTs4536FPi/UXHIvGY/jHDzG68TiCTsraKolia12ThYXvkdM+iuZKIn5APMhZzjrXE4SS22xBt6WGaiSS2bLIp0i2peLU9T/Ldk/kef9Lgo30j2Owta542OQ9CVUcD7NvkcHXIaCDe2EZZ5XzW5YMNrk+lkY1KXaMvyHCGoOzMv4fVuNg1jBzJc4+1lLT9nptZJfRjA0e5utbD4tCD9CnFpGy2UEcTyMpIuFMb8pd5kn6IxosLNjt7AI7EpmWVUkQ3ZVfwz3ch5BECheB8SsmWUFdU4WoslxTK5z3N6+ST+KUULzdEGNUt9GU8ddGe7xIZEI5xGtwu7xc9nqUE96lbMgnPTRMlYyy71J3qAFQopKsDdFhRbCVI+eyz83GWt3VVWcf6pOSKUGzT1PFGt3WequMySu7uLMnfYDmTyVRTd7Uvws0+Z2zR+ei3XBeCtiaAB5k6k8yoTcujVqMO+wbgXBhGM/E4m7nHUn9B0Wlp4UsMVkSxq2jGkc85OTsVkSma1I0J4VkChcuSOKAFKieVznKGRyACOHNu8nkPqf2UZUnJR0LLM6nMpla+wVpGEnbKyYeLJXsLbMHkhKKl+Z2uwS19ZbIHM/ZKhN+ENS65tr9gntaLeiAjkUs1TZp8lSBgPEatzSbGw5/4VXRMdPLd3wDbYlc8ulfhGm55LRcOpGsAAU6l0a3xX/SyomAAAIfiDc8kXTfv9FH3F3XKp9mFkFPDoUWHub1H1REcSla1Q5IANrmu0UZdYo58Y5KtrThTTsTJJaiyqKqYvd0SSzE6KSlp+aHvQ0Op4yVYCJMiYiBGmtCZSS0oOouq+o4SD8JLfsr5zU1zFDijr5GRl4TL/vb7FCycFm/+Rnsfytm+JRmDolxQrf0wsvAqjaVn/E/lVNZ2eqybCQf8HEfdendwl7gJcV8Hyf08N4pwerZcl/vG8fVR9nuz1TUSeN2GIHxOscTv6WA79dAvdTAOShNE3YAeSiWNMuM2vSo4Tw1kLA1jbAfu5O56q5jCYaYjRcxxGoVJUKTsLYpWqKNynaFRIoXXSlNJTAdiQ9TUYdk5zkPNIN0hrvZMZElPHjd0Gv4Qsbi84W+p2A6qwa8NGFum55ndVFWRklWkEucG+aY9wJBO2yHcbFRul91oYBk9WAFTTSknqf3ZPmcUD/FBriCDe177eilsqKoNDrC5QMr3SGzc9ip6SkklNzk36n8BX1Jw8MGQSq0DkkV/D+Gho0z36lWsMQORyP3U3dkJpKpdaM3JsWI2OaJaEO4YvNKyRJqwCwVxkAQUk6BqKuyXD6Oywqq0AKne90py03P4UDnF2Z02HNTRTk6f4TS+AEQ0oAsPUlGNiFtUD3xXGYjK/wBlVfBBziPTr0ThIOdlRzyHYpoxcyigLVIVy5ZnSNcmrlyAEXLlyAEKY5KuQNCFDzrlyljJokRsuXIYCuTCuXIBEEqr6lcuQykE8K/0j/cfsEUzRcuWkejmn+pkc2pQ0epXLk2JDZlVSf6g9PuuXLNlLs2tDoi1y5VIyJQhJVy5KHYMbF+EjtVy5aeiBahV8+q5cmxoiepIdvRKuUobJxqVx/VKuTEDx7pwSLk0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3" name="AutoShape 13" descr="data:image/jpeg;base64,/9j/4AAQSkZJRgABAQAAAQABAAD/2wCEAAkGBxQTEhQUExQWFRUXFxQUFBcUFBQVFBQVFBQWFxUVFBQYHCggGBolHBQUITEhJSkrLi4uFx8zODMsNygtLisBCgoKDg0OGhAQGywkHyQsLCwsLCwsLCwsLCwsLCwsLCwsLCwsLCwsLCwsLCwsLCwsLCwsLCwsLCwsLCwsLCwsLP/AABEIALEBHAMBIgACEQEDEQH/xAAbAAABBQEBAAAAAAAAAAAAAAAEAQIDBQYAB//EAD0QAAEDAgQDBgUCBQMDBQAAAAEAAgMEERIhMUEFUWEGEyJxgZEyQqGx0cHwFCNicuEzUpKTsvEHFVOCg//EABkBAAMBAQEAAAAAAAAAAAAAAAABAgMEBf/EACYRAAICAgMBAAEDBQAAAAAAAAABAhEDIRIxQVEEMnGRExQiQmH/2gAMAwEAAhEDEQA/ANzHDFOwte1r2nJzXgH3H6rzrtX/AOlrQTJRm25jcf8AscdfI+61MUpabtNipeM9oMEJeWkkZG3w+ZOwW8ZqRnPE49HlfC31NM/CMYO7c8//AKnI/vNav+LZZr5XFp3YRr5Wv7LJ8V7WyzPIhsOb7ZD+0fqUZwjg80nidck/M829hqqk1VMiMXZ6JwyVr23abj97K0jYqTs/QmJpxEEm2mgsr5juqxOpEjWqQBI14XFyLGc4oSd6ne5R08eJ4voMymtsTdKzouFFwubi+Y6ckwcDdiuXZcrDPzV4JkpnC14o5ucrsqW8EYMzn00CMgha3JoA6BLLPyUPenZOkgcm+2FOeB5pQUPGw7olgsgkVrU8JqTEmAsoBsDooK1wa0neyIIyVJx6c2AOhyyTUkkA3g8ONxedzktCG5Ks4WyzQFaEpA2QzvskidkCg55LuPRFwjwoQgkhQytzTJK5jRmbnkMz/hV0/FSfhAHnmUmwcHJaDyEipzVvPzH0sE01D/8AcVFk/wBvIulypv4+Ucj5j8J8XHBo9tuozHsjkiXgmi2ITHBRQ17HaEKdUZNUQkJhUzgoigQi5cuQBnQufGCCCAQRYg5gg7EKXu08MXIme0zIzdmo4XY4meG98OuDmW8x9lYUNRsrxzEH/wC2svcCxPIm3squyeKQXTSI5hugI6cjQqdmIclRNoL7kFIY7bn7qESv6ey7E/n7AICyUyHdHUUdm35/bZVTWu/3E+eaKp6lzcrXHL8KoumTNNrRZYU145pY5w7Q+m/slWxzEbYrqZrQEwyKMzhABGJNxofvF2NAgjGml6HMia6YAXJsEhlg16pOJsBePNK/iZOTPc/oFHcnMm5UOaNo4ZMs6aZrRmQpJ+JMAyufIflVbWpHsyPkhZCngrsim4s1p69UBV1z3i7XnoAcvYKn43w91y7vGtadnvAJPS4681B2dqnYnROOguP37KZOXvRUYw6XZf8ADKnGM9RqrBrUBQMAcVaRtUpstpCtjUojT2hSBqoQM+FV9XTq5cxAzN9D+/dJjKWY4Rppyz+yJ4Vx0g2cbj3soa5ptoD5HCf8qge7Cb+L1H4UcmmRLGpLZ6ZDKHi4NwmvasTwzjJiIJzYTny6+RWpkrzYOAuLX12WyyL08+eKSdBK5RRVAcAbWUgcFSafRk1WmU6fGoXDJIyRch7dBVgmd1yXAKVjrEfVMdETH2yOiJDU58AKisW+XL8Koy8ZEoeokDEoYka++iUFaGQoYnYEgcnByYEZjSvlfa1/z7qS6QoBpPsEMp3Pun95ZSSRIGeMtzGY3H4T5Gbx/AwTp3eoEOFr3SCpbzVWZUFTVFhcqsmmc7X0GwTpHY3dApXtDWknksJzvo7cONRVvsWmjVlFCquhqA6xCs5a1rG3OgUpXs1lKnQS2JRzR2z90yn4k1wuPJc+oPJVGiXZ5p28p5IpQ6NmMvtbFchrQLG2fPPLndSdmKDu557Pa9jTga6Ml0bjYYsBOoviWz43RsmjwvBuM2nxZXyPwlV3CuE4AGgWaOep6laSdoxjGpWWFFFurKNqbDFYKdjVKNGSMClCawKZoVEjcKgnhDgjAE1zEAZniFI4D9lZyoYbn/wt7UtsCs9xGla7Ma/vIrGUTSJmi052v1H6jqrHgvF8A7t2dvh00N7j981FNT/4/UX5quqoyDfQg39bqCJwTNnw+tBs0G1x9dlYYm87dLrI0st2sc3JwP1Wvon94wODRnqOR3C0UZ/6nFNIrJjsmQRm6kqGrqOTDkcxz3WbPUitB7Y8k8xZKdrgQLLg1XRIPTS/K7UH3GyIewEIHiEZFnN2Nz1Clp6m4Ca2iq9GPYQbhSRSB3Q8lxfdQzxHUZHYpJ0J4+QVZdZNpJcQz1GR/KlDVdmPGuxuFKAnhqXCqslojsmSRqay7CgKM3xKMszafQ6IKlaXHEfIC299Uf2rcWsvzy903g8dyOmQUOVaKjjvYZTUp1TambIgDorpkWSo4meI32Kk2hG5bKnsrKLvjJ8TXvFvM3A9iFo6+lvGfK/svOqCo7jjD2k+GUAgf1Ntb6Yl6t3JdroUo/Cs8UpWjP8AZuDCyxNySXHzcb/aw9FqG0wwg81mXh0NZGwXMcgcNPgc0FwN+RsR7LTE2NgctlMPnwWTx/dnfwgKjlpAEYwoOumIXQjnfZARZc0oXv0olSspKw5iIY1DwouNUhMUBIWqYNSOamSCTR3VFW03L8LRuCrqyG6iSsuLMu51rhwyO9tD1QNZDcZcrZ/qr+qp/ZVNRDY5W/QjqsmWwDhL8MgadNR6HRXlNK8A4XWFybZdOio5I7ODtLG6t4Z7Ba4X4cmaNOy3ljuEJhLeoR8adPT3BssqO1MEpqmxtsrGOS6zkNUC5zb2e02IVjT1SSY5ItnNuqbiULo7vbcjUgbdQreCW6lkZkqoE6ZmaLijXAG4z0V3DJiCwvbPhD6Y/wAXACWtJMsY0AOr2jYbn38jezHaqKYDC8X3G48wpUvpu0mtGrdGW5jXfqjIngtB2KihqWvGfumupuTteS0ijmnGyV0w5pYn4vhDnf2Nc/8A7QUBGxseo72Q7vH8tnkz5j55Js08shAdI47BoNm+TWNy+i2jitWcc8vF0WjxbNzXtHNzHtHu4WSAbjMc9lWyNdEbGqZC7XC+oDHerMV/cKamqSQXOLJGjWanLJMPWZjDZw6kB3IoeOugjl+oF7T0Jkp3hvxAYm9S3O30VZ2aqA6MOG61YzyNr2BFjdrmnRzTu0rIwU/8NUvi0Y8mWL1PjZ6HPyIXNk07O3FtNGtpzkqesgLZCdirWldkkrIr5qntCT4ys837VcNIraOYDwl+EnrY4fuQvUaY5BUfEaDvInNtcjxN5te3NpHS4Cl4ZxHHC13MA9RcaI6dl5nzSaDqqmu8PGu4/CJiQkTiUZCxCq7M91TJy8Ks4hVEt8LQ43ta9jboVYSsyWZ7S42QOLHFpyuRra9jblqM1rHZm9KyGoqyw+IZb3FiOvUdQiZnWbcaFec0VXJJEZhcMbOIS18mJ7iQCTgJuBY6+i3vDQ50GE6tJb/xNv0UzVDxztWzRUxu0FEtQlDkAEWU0J9k7HJ5QzXJwkTsVCvCFmCnL1FIgCqnHP3yP0VdNhORIB9gfJW1VECqqpjGhPsFnLRoioqY/pkpWsyFuSWdlgVNRwktFgpgYZtFxG7NWEBWepqu+XurSmqEI6GgPtB2cErhNEcEzdxo9u7HjcddlT0lWcRa4Frmmzmu1HI9Qea2sUl1U9oeDCYY2eGVvwu5/wBLuYKUo+ouEvJEFNUWVtBPdZCgrSSWPGF7cnNOx5jmDsVaRTEFSpFygXszARzuvLO0fZFsJe6Okc9njc19PK5kzC8CwMejmNINsOefRekxVNwpcitFKnaMpQUlTMN2RDX4xFWPsLBsdZE6KQHcGZoc3lqFqmQ1DNYy5v8AvitMw/8ATu73aFJU0AO2eySma5hxNJaeYNinab6o2gpKNcr/AHBKnizbG+t7NuHA4rfMCL26p875GkU8brSloNRJcgsuATE0jNrWh7MRb4iXtaCLkte7iDp6uKKXxYZY9WstZ1ja9sW+huhoWOMNRUX8feEm4vcucX29DKR6DkunF0eXne+QW3hdPEzM55/E9zQTzEbCG+tieZOqrat8LHMdHK5kl8nY3ua3zJJcwf2Hza7Q9w7B4XVDjdz2RX1OKQ2blfS6C7U0uAua0fDfxc+pWj/c57fw2PBKvv2PYW4ZoiSWiwufmwgZDFlcDw3Mbxk4KLjXDxMwEHxNIexw8vsQqDsXUu72lffNzJIndRCSGk+ksQ//ABbyWyDLYhye8D+3EcI9rLnyxX8nbhm0yhoakt8L8jz2KsxIh+IQAHPQ6dHf5Q8MpGRXOtaOt/5bLCWYNaTuqPhsRDQD1J8yST91ZOGJIyOyHsUdBdO1HwhBQFGRuVRBk7m3QFdSB7C0jIgtPk4WKOa9I9aJmTR5RWdnAJ42F+LxYiA3D4Wm5Ls/IZLY8EpyIs9y52euZJUvFKAd8JObS33RkYs2wQ3bCMVFaJKfRTXQ7MgniRIGTXSXTA5KSmIUlJIUwuTXOQIGqn+ipquYDqVaVRyOap3xnTQeaibLRA+Qm/2tZWnCwO7Gqr3xYWk/sq64ZCe7GSII5PyXoqu0HD+5/nM+G4Dm7i5yLefkm0tUHC4K0jJon3BDZDlZoJwtO5c7c6WAvqqniPAMIxQWaRq35Xfg9VEo+o7oTT0wilqVYxyXWVhq9nAtcNQdQrClqTqMx0STLcR3H+AibxMOCVvwuH2PMdFRQvlYcMrCCMiRfCeoO3qtXHVhSiVp5Icbdoam0qZn4awbFWENUpayCF2rQT0Gf0zT+H8FbfE4G2zST7n8ISdilJVY19WNyiuDYXyNvZwcxz48wWnA/A4HqDb3Cpu1HDB3ZwCyh7IVTnNbG3/Vif3kQJtjBGGWK/8AU0Aj+pi0x1zpmWZt4riN4s19PXlxuGuLZYzbIuaAC36fZWEcgjlmiP8Apzfzob7iRxc0eeJxj6FjBq8Lay0MNVGMTeo2cx29jsVluJ8HMY7mQOlguTHI0N76AuFneEiz2kZFuh5LphLbOCW4qzPUt2uvfffY7+uqIquH96LC5J25lFO4ZP8AK6GYZYXOJD7dWvfG8esj0p4RO4WmkjhjOT2x2Lnjdpa1zyR0MobzBGStfCWvQXs/CA4uYbshYY2OGkkspe27eYLpLA7invo4LXA3LjzfJbyDyAfYAqv4fCBbu24Y4z/LvmZJiLd485XwgA7ABoAtkFZsjDQANAAB5AWCyyvw3w/QergD2lp3+nIjqs8SQSHfE02PXr6jNalwWf7QswWl2Fmv8ibNd6E+x6LmyLVnZie6HwPyUx5oKnkRjDkpizSSJY3IqN6CBUzHKkSwzElxIcPSiRWTQtRDiHkohCiQ5cSmZuwaRqgJRchQ0ibEjmlPLlECkLkhEl0PM7qufJ6KA5/5SsCOU32UWHLMIlsagqnWCQmwXu8b2sHmVqIIg1oHJVvBOH5d4dTtyVv3S0gjgzT5SMzw+oa0AAq7gqgRqstBwqQDwu/5flWlLSy2sQ0dbklZKz1nx+hnEqKOUeLJw0cMiPyFWxcJwnKU+gzKtoeHD5nE+th9EZHTtboLfvmnx2T/AFK0mU8fCXH4nn2H1RsHCQNXOPqB9lYtXEp8UTyYyKENyAA8lKm3XXTEQ1sGJtliq7hz4ZMcdwQb5LeEoeeAO1CmSsqEq14BcE7Sh5zcIpTk64/lydXAfC7+oZeWiuqmscW3cw+bfGw+Tgs9PwZjtlJTUrmfC9zfJxH1VxyNdoyyYIy/Sw3vi74WuPkwn7BIaRzj/NOED5BYvPnszzKa6Y28UjyP6nuI9iUyOqbtpyaPwred+GcfxV6WDToAAABZoGjRyHPmScz7WkwoRs7tm+5spWufvYeSyuzoqkSuYg6+nD2OY4Xa5paRzDhYo1nVMeENCTpnn/CpXxuMMhu5mhPzN0B89j/laCmn5pOMcODiHj4gTY+eyip24gCFglxdHS5qSLJrgU69kG0kKZsy0TM2Sl64PURkUXfDn9UxoNbOE8zKpdVC+Tgp42vOYF/JCYpIMe9QucmB3PL7riVVmTQpeuuuc6yidIkIe4JoTS9IwX016Islsc9y6noTI4Od8I25o6m4dfNx9Ee2kI0KtR+nJky3pDI2WFk5KYH80ndv6LQ5wFrLKRhUOJcHrE9UKulxoYSpweix0EY03Eoe8Te8QNIJDkuJDiRcZEATlyUOQplXCWyAoKcVTV/FPFgjGJ3zH5W9DzPRA8Y42XO7mI+L5nD5G/k7KbhlFYDJZt26RajStk8FKXZvJd029lawQAJsMSNjYrUaIlKzo2KZrU5rEtlZIyyY4KYqNyAKriLCTGMJe0vaHgXvbPPLUXtdGz8LibJhDcFwCC3L3Gilp/jb66eRXcQojfGCSepJS4+kSk0zK9oaiamdZ0JkYfhkZa3k4E+Eqo4BVd9UHG1zbNuLkWOewB8vdb9swcLOFwciCh3dm4nEPYLbgtNiPX8qJY72jXHm49kZibuLjkhJuHsdbTLS/LkVYVUDorZY2kgXFg4X5jl1Hsoo43AkABzTs4536FPi/UXHIvGY/jHDzG68TiCTsraKolia12ThYXvkdM+iuZKIn5APMhZzjrXE4SS22xBt6WGaiSS2bLIp0i2peLU9T/Ldk/kef9Lgo30j2Owta542OQ9CVUcD7NvkcHXIaCDe2EZZ5XzW5YMNrk+lkY1KXaMvyHCGoOzMv4fVuNg1jBzJc4+1lLT9nptZJfRjA0e5utbD4tCD9CnFpGy2UEcTyMpIuFMb8pd5kn6IxosLNjt7AI7EpmWVUkQ3ZVfwz3ch5BECheB8SsmWUFdU4WoslxTK5z3N6+ST+KUULzdEGNUt9GU8ddGe7xIZEI5xGtwu7xc9nqUE96lbMgnPTRMlYyy71J3qAFQopKsDdFhRbCVI+eyz83GWt3VVWcf6pOSKUGzT1PFGt3WequMySu7uLMnfYDmTyVRTd7Uvws0+Z2zR+ei3XBeCtiaAB5k6k8yoTcujVqMO+wbgXBhGM/E4m7nHUn9B0Wlp4UsMVkSxq2jGkc85OTsVkSma1I0J4VkChcuSOKAFKieVznKGRyACOHNu8nkPqf2UZUnJR0LLM6nMpla+wVpGEnbKyYeLJXsLbMHkhKKl+Z2uwS19ZbIHM/ZKhN+ENS65tr9gntaLeiAjkUs1TZp8lSBgPEatzSbGw5/4VXRMdPLd3wDbYlc8ulfhGm55LRcOpGsAAU6l0a3xX/SyomAAAIfiDc8kXTfv9FH3F3XKp9mFkFPDoUWHub1H1REcSla1Q5IANrmu0UZdYo58Y5KtrThTTsTJJaiyqKqYvd0SSzE6KSlp+aHvQ0Op4yVYCJMiYiBGmtCZSS0oOouq+o4SD8JLfsr5zU1zFDijr5GRl4TL/vb7FCycFm/+Rnsfytm+JRmDolxQrf0wsvAqjaVn/E/lVNZ2eqybCQf8HEfdendwl7gJcV8Hyf08N4pwerZcl/vG8fVR9nuz1TUSeN2GIHxOscTv6WA79dAvdTAOShNE3YAeSiWNMuM2vSo4Tw1kLA1jbAfu5O56q5jCYaYjRcxxGoVJUKTsLYpWqKNynaFRIoXXSlNJTAdiQ9TUYdk5zkPNIN0hrvZMZElPHjd0Gv4Qsbi84W+p2A6qwa8NGFum55ndVFWRklWkEucG+aY9wJBO2yHcbFRul91oYBk9WAFTTSknqf3ZPmcUD/FBriCDe177eilsqKoNDrC5QMr3SGzc9ip6SkklNzk36n8BX1Jw8MGQSq0DkkV/D+Gho0z36lWsMQORyP3U3dkJpKpdaM3JsWI2OaJaEO4YvNKyRJqwCwVxkAQUk6BqKuyXD6Oywqq0AKne90py03P4UDnF2Z02HNTRTk6f4TS+AEQ0oAsPUlGNiFtUD3xXGYjK/wBlVfBBziPTr0ThIOdlRzyHYpoxcyigLVIVy5ZnSNcmrlyAEXLlyAEKY5KuQNCFDzrlyljJokRsuXIYCuTCuXIBEEqr6lcuQykE8K/0j/cfsEUzRcuWkejmn+pkc2pQ0epXLk2JDZlVSf6g9PuuXLNlLs2tDoi1y5VIyJQhJVy5KHYMbF+EjtVy5aeiBahV8+q5cmxoiepIdvRKuUobJxqVx/VKuTEDx7pwSLk0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5" name="Picture 15" descr="http://crimea-news.net/media/k2/items/cache/6a501db6788f8bc3147fbec59d7a4924_XL.jpg"/>
          <p:cNvPicPr>
            <a:picLocks noChangeAspect="1" noChangeArrowheads="1"/>
          </p:cNvPicPr>
          <p:nvPr/>
        </p:nvPicPr>
        <p:blipFill>
          <a:blip r:embed="rId5" cstate="print"/>
          <a:srcRect l="14517" b="2040"/>
          <a:stretch>
            <a:fillRect/>
          </a:stretch>
        </p:blipFill>
        <p:spPr bwMode="auto">
          <a:xfrm>
            <a:off x="142844" y="4714884"/>
            <a:ext cx="1960408" cy="1500198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4793" y="6357958"/>
            <a:ext cx="8523487" cy="353943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В 2016 году диспансеризация указанных групп детей будет продолжена</a:t>
            </a:r>
            <a:endParaRPr lang="ru-RU" sz="1700" b="1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42844" y="2280935"/>
            <a:ext cx="8858312" cy="150810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Региональный </a:t>
            </a:r>
            <a:r>
              <a:rPr lang="ru-RU" sz="2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информационно – </a:t>
            </a:r>
            <a: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методический центр </a:t>
            </a:r>
            <a:r>
              <a:rPr lang="ru-RU" sz="2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медицинского патроната </a:t>
            </a:r>
            <a: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детей-сирот </a:t>
            </a:r>
            <a:r>
              <a:rPr lang="ru-RU" sz="2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детей, оставшихся без попечения родителей, </a:t>
            </a:r>
            <a: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находящихся </a:t>
            </a:r>
            <a:r>
              <a:rPr lang="ru-RU" sz="2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 опекой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4365105"/>
            <a:ext cx="5929354" cy="2323713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  <a:buClr>
                <a:srgbClr val="003399"/>
              </a:buClr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u="sng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Основные задачи</a:t>
            </a:r>
            <a:endParaRPr lang="ru-RU" sz="16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9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обеспечение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маршрутизации детей данной категории</a:t>
            </a:r>
          </a:p>
          <a:p>
            <a:pPr algn="just" fontAlgn="auto">
              <a:lnSpc>
                <a:spcPts val="29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организация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тесного межведомственного взаимодействия для своевременного решения всех проблем, связанных с оказанием медицинской помощи детям-сиротам</a:t>
            </a:r>
          </a:p>
          <a:p>
            <a:pPr algn="just" fontAlgn="auto">
              <a:lnSpc>
                <a:spcPts val="29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мониторинг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проведения диспансеризации детей-сирот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365104"/>
            <a:ext cx="2786082" cy="228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2" descr="Скворцова"/>
          <p:cNvPicPr>
            <a:picLocks noChangeAspect="1" noChangeArrowheads="1"/>
          </p:cNvPicPr>
          <p:nvPr/>
        </p:nvPicPr>
        <p:blipFill>
          <a:blip r:embed="rId3" cstate="print"/>
          <a:srcRect l="19273"/>
          <a:stretch>
            <a:fillRect/>
          </a:stretch>
        </p:blipFill>
        <p:spPr bwMode="auto">
          <a:xfrm>
            <a:off x="107504" y="116632"/>
            <a:ext cx="2352248" cy="1944216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07834" y="116632"/>
            <a:ext cx="6357982" cy="2000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«В настоящее время перед нами стоит задача выйти на персонализированный учет не только тех, кто находится в Доме ребенка, но и тех, кто попал в семью или под патронат.</a:t>
            </a:r>
            <a:r>
              <a:rPr lang="ru-RU" sz="1600" b="1" i="1" dirty="0" smtClean="0">
                <a:cs typeface="Tahoma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До сегодняшнего дня министерство курировало только тех детей сирот, которые находились в детских домах (и других специализированных стационарных учреждениях)»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Министр здравоохранения России В.И. Скворцова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602" y="4078212"/>
            <a:ext cx="3500430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936476"/>
            <a:ext cx="5357786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0" y="1428736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285884"/>
          </a:xfrm>
          <a:solidFill>
            <a:srgbClr val="003399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 по сокращению младенческой смертности</a:t>
            </a:r>
            <a:b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в Саратовской области в 2016 году</a:t>
            </a:r>
            <a:endParaRPr lang="ru-RU" sz="2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139072"/>
            <a:ext cx="8858898" cy="71508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Комплекс мер, направленных на снижение младенческой смертности от врожденных пороков развития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356853"/>
            <a:ext cx="8858898" cy="71508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Комплекс мер, направленных на улучшение маршрутизации женщин с патологией беременности и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экстрагенитальной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патологией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571299"/>
            <a:ext cx="8858312" cy="71508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Комплекс мер, направленных на повышение навыков первичной реанимации новорожденных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96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0" y="1000108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8429684" cy="38576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совершенствование работы областного центра пренатальной диагностики на базе ГУЗ «Клинический перинатальный центр Саратовской области»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совершенствование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инвазивной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пренатальной диагностики, в том числе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инвазивного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кариотипирования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совершенствование работы областного пренатального консилиума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проведение второго ультразвукового скрининга на аппаратуре экспертного класса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обеспечение дополнительными датчиками и программным обеспечением имеющегося ультразвукового оборудования медицинских организаций области, осуществляющих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пренатальную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диагностику, для проведения качественной диагностики ВПС плода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4282" y="142852"/>
            <a:ext cx="8786874" cy="8572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План мероприятий по сокращению младенческой смертности в Саратовской области в 2016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417767"/>
            <a:ext cx="8715436" cy="71508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Комплекс мер, направленных на снижение младенческой </a:t>
            </a:r>
          </a:p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смертности от врожденных пороков развития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29396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6286520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32856"/>
            <a:ext cx="8572560" cy="39395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продолжение работы Экспертных комиссий министерства здравоохранения области по анализу случаев младенческой, детской, материнской смертности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 организация </a:t>
            </a:r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курации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районов области специалистами областных учреждений родовспоможения третьего уровня, в том числе с выездом на место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 организация акушерского дистанционного консультативного центра на базе ГУЗ "Клинический перинатальный центр Саратовской области"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 организация консультативной помощи беременным и детям с использованием </a:t>
            </a:r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телемедицинских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технологий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0" y="1000108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2"/>
            <a:ext cx="8786874" cy="8572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План мероприятий по сокращению младенческой смертности в Саратовской области в 2016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73751"/>
            <a:ext cx="8786842" cy="71508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Комплекс мер, направленных на улучшение маршрутизации женщин с патологией беременности и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экстрагенитальной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патологией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00834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57958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26" y="2386623"/>
            <a:ext cx="8429716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повышение квалификации кадров, в том числе обучение во вновь открытом </a:t>
            </a:r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симуляционном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центре на базе ГБОУ ВПО Саратовский ГМУ им. В.И. Разумовского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 аудит оказания медицинской помощи новорожденным с различной патологией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0" y="1000108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2"/>
            <a:ext cx="8786874" cy="85725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План мероприятий по сокращению младенческой смертности в Саратовской области в 2016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26" y="1345759"/>
            <a:ext cx="8429716" cy="71508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Комплекс мер, направленных на повышение навыков </a:t>
            </a:r>
          </a:p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первичной реанимации новорожденных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15082"/>
            <a:ext cx="8429652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206"/>
            <a:ext cx="9144000" cy="142876"/>
          </a:xfrm>
          <a:prstGeom prst="rect">
            <a:avLst/>
          </a:prstGeom>
          <a:solidFill>
            <a:srgbClr val="003399">
              <a:alpha val="94118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80" y="4857760"/>
            <a:ext cx="8429652" cy="214314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14554"/>
            <a:ext cx="8429652" cy="214314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715436" cy="2428891"/>
          </a:xfr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Публичная декларация целей и задач министерства здравоохранения Саратовской области на 2016 год</a:t>
            </a:r>
            <a:endParaRPr lang="ru-RU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6215082"/>
            <a:ext cx="2543148" cy="500066"/>
          </a:xfrm>
        </p:spPr>
        <p:txBody>
          <a:bodyPr>
            <a:normAutofit/>
          </a:bodyPr>
          <a:lstStyle/>
          <a:p>
            <a:r>
              <a:rPr lang="ru-RU" sz="20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Саратов 2016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год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00042"/>
            <a:ext cx="37147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Правительство Саратовской области</a:t>
            </a:r>
            <a:endParaRPr lang="ru-RU" sz="2000" b="1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2" name="Picture 2" descr="http://www.saratov.gov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78581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Совершенствование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16" y="1428736"/>
            <a:ext cx="8429684" cy="142876"/>
          </a:xfrm>
          <a:prstGeom prst="rect">
            <a:avLst/>
          </a:prstGeom>
          <a:solidFill>
            <a:srgbClr val="FF5050">
              <a:alpha val="94118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8715436" cy="3286148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endParaRPr lang="ru-RU" sz="2000" b="1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Приказом министерства здравоохранения Саратовской области от 21 апреля 2016 года № 699 создана межведомственная рабочая группа по вопросам совершенствования организации оказания первичной медико-санитарной помощи Саратовской области.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Рабочей группой подготовлен и утвержден План мероприятий, направленных на развитие первичной медико-санитарной помощи Саратовской области.</a:t>
            </a:r>
          </a:p>
          <a:p>
            <a:pPr indent="457200"/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http://www.saratov.gov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85818" cy="12858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20716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Министерство здравоохранения </a:t>
            </a:r>
          </a:p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Саратовской области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1357298"/>
            <a:ext cx="8643998" cy="42862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1. Совершенствование нормативно-правовой базы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57158" y="1857364"/>
            <a:ext cx="8643998" cy="42862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2. Развитие материально-технической базы медицинских организаций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7158" y="2357430"/>
            <a:ext cx="8643998" cy="42862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3. Развитие кадрового потенциала медицинских организаций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57158" y="2857496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4. Подготовка и повышение квалификации медицинских кадров, работающих в медицинских организациях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57158" y="3500438"/>
            <a:ext cx="8643998" cy="642942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5.</a:t>
            </a:r>
            <a:r>
              <a:rPr lang="ru-RU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Совершенствование существующих и внедрение новых организационных технологий оказания первичной медико-санитарной помощи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58" y="4214818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6. Оптимизация информационного обмена и развитие электронного документооборота в медицинских организациях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57158" y="4857760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7. Совершенствование механизмов лекарственного обеспечения медицинских организаций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57158" y="5500702"/>
            <a:ext cx="8643998" cy="42862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8.Оценка эффективности деятельности медицинских организаций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57158" y="6000768"/>
            <a:ext cx="8643998" cy="64291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9. Мониторинг выполнения Плана мероприятий, направленных на развитие первичной медико-санитарной помощи в Саратовской области</a:t>
            </a: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1928802"/>
            <a:ext cx="8501122" cy="428628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1. Совершенствование нормативно-правовой базы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928934"/>
            <a:ext cx="8715436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2000" b="1" dirty="0" smtClean="0"/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Разработка и утверждение Плана мероприятий, направленных на развитие первичной медико-санитарной помощи в Саратовской области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Внедрение положений об организации первичной медико-санитарной помощи взрослому и детскому населению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Доведение до сведения медицинских организаций порядка выбора гражданином медицинской организации, оказывающей первичную </a:t>
            </a:r>
            <a:r>
              <a:rPr lang="ru-RU" sz="1600" b="1" smtClean="0">
                <a:latin typeface="Tahoma" pitchFamily="34" charset="0"/>
                <a:cs typeface="Tahoma" pitchFamily="34" charset="0"/>
              </a:rPr>
              <a:t>медико-санитарную помощь</a:t>
            </a:r>
            <a:endParaRPr lang="ru-RU" sz="16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643050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2. Развитие материально-технической базы медицинских организаций, оказывающих первичную медико-санитарную помощь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357430"/>
            <a:ext cx="8715436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Оснащение медицинских организаций, оказывающих первичную медико-санитарную помощь, в соответствии со стандартами оснащения, предусмотренными соответствующими Порядками оказания медицинской помощи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857628"/>
            <a:ext cx="8643998" cy="571504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3. Развитие кадрового потенциала медицинских организаций, оказывающих первичную медико-санитарную помощь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572008"/>
            <a:ext cx="8715436" cy="1461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Внедрение «эффективного контракта» в медицинских организациях, оказывающих первичную медико-санитарную помощь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Реализация мер социальной поддержки медицинских работников, оказывающих первичную медико-санитарную помощь (включая программу «Сельский доктор»)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643050"/>
            <a:ext cx="8643998" cy="714380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4. Подготовка и повышение квалификации медицинских кадров, работающих в медицинских организациях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928934"/>
            <a:ext cx="8715436" cy="1585049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Совершенствование   подготовки медицинского персонала, оказывающего первичную медико-санитарную помощь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 Внедрение образовательных модулей для руководящего состава медицинских организаций, оказывающих помощь в амбулаторных условиях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 мероприятий,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направленных на развитие первичной 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медико-санитарной помощи Саратовской области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1500174"/>
            <a:ext cx="8643998" cy="857256"/>
          </a:xfrm>
          <a:prstGeom prst="round2DiagRect">
            <a:avLst>
              <a:gd name="adj1" fmla="val 32880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5.</a:t>
            </a:r>
            <a:r>
              <a:rPr lang="ru-RU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Совершенствование существующих и внедрение новых организационных технологий оказания первичной медико-санитарной помощи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8715436" cy="3108543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Совершенствование организации работы медицинских работников, оказывающих первичную медико-санитарную помощь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Внедрение моделей организации первичной медико-санитарной помощи с расширением функций специалистов со средним медицинским образованием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Организация оказания медицинской помощи в экстренной и неотложной формах в отдаленных и труднодоступных районах на фельдшерско-акушерских пунктах и врачебных амбулаториях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Дальнейшее внедрение  </a:t>
            </a:r>
            <a:r>
              <a:rPr lang="ru-RU" sz="1600" b="1" dirty="0" err="1" smtClean="0">
                <a:latin typeface="Tahoma" pitchFamily="34" charset="0"/>
                <a:cs typeface="Tahoma" pitchFamily="34" charset="0"/>
              </a:rPr>
              <a:t>телемедицинских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технологий и технологий дистанционного консультирования</a:t>
            </a:r>
          </a:p>
          <a:p>
            <a:pPr algn="just">
              <a:spcBef>
                <a:spcPts val="600"/>
              </a:spcBef>
              <a:buClr>
                <a:srgbClr val="FF5050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Совершенствование амбулаторной помощи пациентам разных возрастных групп («школьная медицина», «студенческая медицина»)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2860</Words>
  <Application>Microsoft Office PowerPoint</Application>
  <PresentationFormat>Экран (4:3)</PresentationFormat>
  <Paragraphs>387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Публичная декларация целей и задач министерства здравоохранения Саратовской области на 2016 год</vt:lpstr>
      <vt:lpstr>Приоритетные направления деятельности министерства здравоохранения Саратовской области на 2016 год</vt:lpstr>
      <vt:lpstr>Совершенствование первичной  медико-санитарной помощи</vt:lpstr>
      <vt:lpstr>Совершенствование первичной  медико-санитарной помощи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План мероприятий,  направленных на развитие первичной  медико-санитарной помощи Саратовской области</vt:lpstr>
      <vt:lpstr>Слайд 13</vt:lpstr>
      <vt:lpstr>Слайд 14</vt:lpstr>
      <vt:lpstr>Мероприятия по лекарственному обеспечению, реализуемые  за счет средств федерального бюджета         </vt:lpstr>
      <vt:lpstr>Слайд 16</vt:lpstr>
      <vt:lpstr>Слайд 17</vt:lpstr>
      <vt:lpstr>Слайд 18</vt:lpstr>
      <vt:lpstr>Аккредитация специалистов  (совершенствование системы допуска к профессиональной деятельности)</vt:lpstr>
      <vt:lpstr>НОРМАТИВНО-ПРАВОВОЕ РЕГУЛИРОВАНИЕ  АККРЕДИТАЦИИ СПЕЦИАЛИСТОВ</vt:lpstr>
      <vt:lpstr>ЭТАПНОСТЬ ВНЕДРЕНИЯ АККРЕДИТАЦИИ </vt:lpstr>
      <vt:lpstr>СИСТЕМА АККРЕДИТАЦИИ СПЕЦИАЛИСТОВ</vt:lpstr>
      <vt:lpstr>ОЦЕНКА ЗНАНИЙ/НАВЫКОВ АККРЕДИТУЕМОГО ЛИЦА</vt:lpstr>
      <vt:lpstr>ПРОЦЕДУРА ПЕРВИЧНОЙ АККРЕДИТАЦИИ</vt:lpstr>
      <vt:lpstr>Слайд 25</vt:lpstr>
      <vt:lpstr>Слайд 26</vt:lpstr>
      <vt:lpstr>Слайд 27</vt:lpstr>
      <vt:lpstr>Слайд 28</vt:lpstr>
      <vt:lpstr>Слайд 29</vt:lpstr>
      <vt:lpstr>Слайд 30</vt:lpstr>
      <vt:lpstr>Раннее выявление и коррекция нарушений развития ребёнка</vt:lpstr>
      <vt:lpstr>Результаты диспансеризации в 2015 году</vt:lpstr>
      <vt:lpstr>Региональный информационно – методический центр медицинского патроната детей-сирот и детей, оставшихся без попечения родителей,  находящихся под опекой</vt:lpstr>
      <vt:lpstr>План мероприятий по сокращению младенческой смертности  в Саратовской области в 2016 году</vt:lpstr>
      <vt:lpstr>Слайд 35</vt:lpstr>
      <vt:lpstr>Слайд 36</vt:lpstr>
      <vt:lpstr>Слайд 37</vt:lpstr>
      <vt:lpstr>Публичная декларация целей и задач министерства здравоохранения Саратовской области на 2016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декларация целей и задач министерства здравоохранения Саратовской области на 2015 год</dc:title>
  <cp:lastModifiedBy>MushonkovaNV</cp:lastModifiedBy>
  <cp:revision>273</cp:revision>
  <dcterms:modified xsi:type="dcterms:W3CDTF">2016-06-30T07:04:18Z</dcterms:modified>
</cp:coreProperties>
</file>